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Open Sans" panose="020B0606030504020204"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738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705094"/>
            <a:ext cx="1293733" cy="1264325"/>
          </a:xfrm>
          <a:prstGeom prst="rect">
            <a:avLst/>
          </a:prstGeom>
        </p:spPr>
      </p:pic>
      <p:sp>
        <p:nvSpPr>
          <p:cNvPr id="3" name="Text 0"/>
          <p:cNvSpPr/>
          <p:nvPr/>
        </p:nvSpPr>
        <p:spPr>
          <a:xfrm>
            <a:off x="793790" y="3224570"/>
            <a:ext cx="393334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1"/>
          <p:cNvSpPr/>
          <p:nvPr/>
        </p:nvSpPr>
        <p:spPr>
          <a:xfrm>
            <a:off x="5288161" y="1676757"/>
            <a:ext cx="8555950"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Academic Performance &amp; Attendance Analysis</a:t>
            </a:r>
            <a:endParaRPr lang="en-US" sz="4450" dirty="0"/>
          </a:p>
        </p:txBody>
      </p:sp>
      <p:sp>
        <p:nvSpPr>
          <p:cNvPr id="5" name="Text 2"/>
          <p:cNvSpPr/>
          <p:nvPr/>
        </p:nvSpPr>
        <p:spPr>
          <a:xfrm>
            <a:off x="793790" y="413170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Presented by:</a:t>
            </a:r>
            <a:endParaRPr lang="en-US" sz="4450" dirty="0"/>
          </a:p>
        </p:txBody>
      </p:sp>
      <p:sp>
        <p:nvSpPr>
          <p:cNvPr id="6" name="Text 3"/>
          <p:cNvSpPr/>
          <p:nvPr/>
        </p:nvSpPr>
        <p:spPr>
          <a:xfrm>
            <a:off x="793790" y="518064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Junaid Ashraf | Sushmeet Singh Bhatia | Anuj Patel | Sandeep Mandal | Ram Chandra Besra | Vansh Das |</a:t>
            </a:r>
            <a:endParaRPr lang="en-US" sz="1750" dirty="0"/>
          </a:p>
        </p:txBody>
      </p:sp>
      <p:sp>
        <p:nvSpPr>
          <p:cNvPr id="7" name="Text 4"/>
          <p:cNvSpPr/>
          <p:nvPr/>
        </p:nvSpPr>
        <p:spPr>
          <a:xfrm>
            <a:off x="793790" y="579870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Rungta College of Engineering</a:t>
            </a:r>
            <a:endParaRPr lang="en-US" sz="1750" dirty="0"/>
          </a:p>
        </p:txBody>
      </p:sp>
      <p:sp>
        <p:nvSpPr>
          <p:cNvPr id="8" name="Text 5"/>
          <p:cNvSpPr/>
          <p:nvPr/>
        </p:nvSpPr>
        <p:spPr>
          <a:xfrm>
            <a:off x="793790" y="641675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Date: 24/12/25</a:t>
            </a:r>
            <a:endParaRPr lang="en-US" sz="1750" dirty="0"/>
          </a:p>
        </p:txBody>
      </p:sp>
      <p:pic>
        <p:nvPicPr>
          <p:cNvPr id="12" name="Picture 11">
            <a:extLst>
              <a:ext uri="{FF2B5EF4-FFF2-40B4-BE49-F238E27FC236}">
                <a16:creationId xmlns:a16="http://schemas.microsoft.com/office/drawing/2014/main" id="{7104D096-EEA7-7A9F-09B9-1E843FD7AA98}"/>
              </a:ext>
            </a:extLst>
          </p:cNvPr>
          <p:cNvPicPr>
            <a:picLocks noChangeAspect="1"/>
          </p:cNvPicPr>
          <p:nvPr/>
        </p:nvPicPr>
        <p:blipFill>
          <a:blip r:embed="rId4"/>
          <a:stretch>
            <a:fillRect/>
          </a:stretch>
        </p:blipFill>
        <p:spPr>
          <a:xfrm>
            <a:off x="11775688" y="7449015"/>
            <a:ext cx="2854711" cy="7805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434947"/>
            <a:ext cx="7958733"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Advanced Tooling &amp; Interactivity</a:t>
            </a:r>
            <a:endParaRPr lang="en-US" sz="4450" dirty="0"/>
          </a:p>
        </p:txBody>
      </p:sp>
      <p:pic>
        <p:nvPicPr>
          <p:cNvPr id="3" name="Image 0" descr="preencoded.png"/>
          <p:cNvPicPr>
            <a:picLocks noChangeAspect="1"/>
          </p:cNvPicPr>
          <p:nvPr/>
        </p:nvPicPr>
        <p:blipFill>
          <a:blip r:embed="rId3"/>
          <a:stretch>
            <a:fillRect/>
          </a:stretch>
        </p:blipFill>
        <p:spPr>
          <a:xfrm>
            <a:off x="793790" y="3597354"/>
            <a:ext cx="2350175" cy="1452443"/>
          </a:xfrm>
          <a:prstGeom prst="rect">
            <a:avLst/>
          </a:prstGeom>
        </p:spPr>
      </p:pic>
      <p:sp>
        <p:nvSpPr>
          <p:cNvPr id="4" name="Text 1"/>
          <p:cNvSpPr/>
          <p:nvPr/>
        </p:nvSpPr>
        <p:spPr>
          <a:xfrm>
            <a:off x="3370778" y="359735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Dynamic Slicers</a:t>
            </a:r>
            <a:endParaRPr lang="en-US" sz="2200" dirty="0"/>
          </a:p>
        </p:txBody>
      </p:sp>
      <p:sp>
        <p:nvSpPr>
          <p:cNvPr id="5" name="Text 2"/>
          <p:cNvSpPr/>
          <p:nvPr/>
        </p:nvSpPr>
        <p:spPr>
          <a:xfrm>
            <a:off x="3370778" y="4087773"/>
            <a:ext cx="3802618"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Filter the entire dashboard by Gender, Ethnicity, or Parental Education with a single click.</a:t>
            </a:r>
            <a:endParaRPr lang="en-US" sz="1750" dirty="0"/>
          </a:p>
        </p:txBody>
      </p:sp>
      <p:pic>
        <p:nvPicPr>
          <p:cNvPr id="6" name="Image 1" descr="preencoded.png"/>
          <p:cNvPicPr>
            <a:picLocks noChangeAspect="1"/>
          </p:cNvPicPr>
          <p:nvPr/>
        </p:nvPicPr>
        <p:blipFill>
          <a:blip r:embed="rId4"/>
          <a:stretch>
            <a:fillRect/>
          </a:stretch>
        </p:blipFill>
        <p:spPr>
          <a:xfrm>
            <a:off x="7456884" y="3597354"/>
            <a:ext cx="2350175" cy="1452443"/>
          </a:xfrm>
          <a:prstGeom prst="rect">
            <a:avLst/>
          </a:prstGeom>
        </p:spPr>
      </p:pic>
      <p:sp>
        <p:nvSpPr>
          <p:cNvPr id="7" name="Text 3"/>
          <p:cNvSpPr/>
          <p:nvPr/>
        </p:nvSpPr>
        <p:spPr>
          <a:xfrm>
            <a:off x="10033873" y="3597354"/>
            <a:ext cx="2885718"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Drill-Down Capabilities</a:t>
            </a:r>
            <a:endParaRPr lang="en-US" sz="2200" dirty="0"/>
          </a:p>
        </p:txBody>
      </p:sp>
      <p:sp>
        <p:nvSpPr>
          <p:cNvPr id="8" name="Text 4"/>
          <p:cNvSpPr/>
          <p:nvPr/>
        </p:nvSpPr>
        <p:spPr>
          <a:xfrm>
            <a:off x="10033873" y="4087773"/>
            <a:ext cx="3802737"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Move from institutional overviews to individual student records to find the root cause of trends.</a:t>
            </a:r>
            <a:endParaRPr lang="en-US" sz="1750" dirty="0"/>
          </a:p>
        </p:txBody>
      </p:sp>
      <p:sp>
        <p:nvSpPr>
          <p:cNvPr id="9" name="Text 5"/>
          <p:cNvSpPr/>
          <p:nvPr/>
        </p:nvSpPr>
        <p:spPr>
          <a:xfrm>
            <a:off x="793790" y="543163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By leveraging </a:t>
            </a:r>
            <a:r>
              <a:rPr lang="en-US" sz="1750" b="1" dirty="0">
                <a:solidFill>
                  <a:srgbClr val="835E54"/>
                </a:solidFill>
                <a:latin typeface="Open Sans" pitchFamily="34" charset="0"/>
                <a:ea typeface="Open Sans" pitchFamily="34" charset="-122"/>
                <a:cs typeface="Open Sans" pitchFamily="34" charset="-120"/>
              </a:rPr>
              <a:t>Power BI Desktop</a:t>
            </a:r>
            <a:r>
              <a:rPr lang="en-US" sz="1750" dirty="0">
                <a:solidFill>
                  <a:srgbClr val="443728"/>
                </a:solidFill>
                <a:latin typeface="Open Sans" pitchFamily="34" charset="0"/>
                <a:ea typeface="Open Sans" pitchFamily="34" charset="-122"/>
                <a:cs typeface="Open Sans" pitchFamily="34" charset="-120"/>
              </a:rPr>
              <a:t> and </a:t>
            </a:r>
            <a:r>
              <a:rPr lang="en-US" sz="1750" b="1" dirty="0">
                <a:solidFill>
                  <a:srgbClr val="443728"/>
                </a:solidFill>
                <a:latin typeface="Open Sans" pitchFamily="34" charset="0"/>
                <a:ea typeface="Open Sans" pitchFamily="34" charset="-122"/>
                <a:cs typeface="Open Sans" pitchFamily="34" charset="-120"/>
              </a:rPr>
              <a:t>Excel</a:t>
            </a:r>
            <a:r>
              <a:rPr lang="en-US" sz="1750" dirty="0">
                <a:solidFill>
                  <a:srgbClr val="443728"/>
                </a:solidFill>
                <a:latin typeface="Open Sans" pitchFamily="34" charset="0"/>
                <a:ea typeface="Open Sans" pitchFamily="34" charset="-122"/>
                <a:cs typeface="Open Sans" pitchFamily="34" charset="-120"/>
              </a:rPr>
              <a:t>, we've turned static numbers into a living conversation.</a:t>
            </a:r>
            <a:endParaRPr lang="en-US" sz="1750" dirty="0"/>
          </a:p>
        </p:txBody>
      </p:sp>
      <p:pic>
        <p:nvPicPr>
          <p:cNvPr id="10" name="Picture 9">
            <a:extLst>
              <a:ext uri="{FF2B5EF4-FFF2-40B4-BE49-F238E27FC236}">
                <a16:creationId xmlns:a16="http://schemas.microsoft.com/office/drawing/2014/main" id="{8CDE31FD-8DC4-92FF-4D21-181437277888}"/>
              </a:ext>
            </a:extLst>
          </p:cNvPr>
          <p:cNvPicPr>
            <a:picLocks noChangeAspect="1"/>
          </p:cNvPicPr>
          <p:nvPr/>
        </p:nvPicPr>
        <p:blipFill>
          <a:blip r:embed="rId5"/>
          <a:stretch>
            <a:fillRect/>
          </a:stretch>
        </p:blipFill>
        <p:spPr>
          <a:xfrm>
            <a:off x="11775688" y="7449015"/>
            <a:ext cx="2854711" cy="7805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9175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 &amp; Strategic Insights</a:t>
            </a:r>
            <a:endParaRPr lang="en-US" sz="4450" dirty="0"/>
          </a:p>
        </p:txBody>
      </p:sp>
      <p:sp>
        <p:nvSpPr>
          <p:cNvPr id="4" name="Shape 1"/>
          <p:cNvSpPr/>
          <p:nvPr/>
        </p:nvSpPr>
        <p:spPr>
          <a:xfrm>
            <a:off x="793790" y="2449473"/>
            <a:ext cx="3664744" cy="2410897"/>
          </a:xfrm>
          <a:prstGeom prst="roundRect">
            <a:avLst>
              <a:gd name="adj" fmla="val 22580"/>
            </a:avLst>
          </a:prstGeom>
          <a:solidFill>
            <a:srgbClr val="EBE2E0"/>
          </a:solidFill>
          <a:ln w="7620">
            <a:solidFill>
              <a:srgbClr val="D1C8C6"/>
            </a:solidFill>
            <a:prstDash val="solid"/>
          </a:ln>
        </p:spPr>
      </p:sp>
      <p:sp>
        <p:nvSpPr>
          <p:cNvPr id="5" name="Text 2"/>
          <p:cNvSpPr/>
          <p:nvPr/>
        </p:nvSpPr>
        <p:spPr>
          <a:xfrm>
            <a:off x="1028224" y="2683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Prep is Key</a:t>
            </a:r>
            <a:endParaRPr lang="en-US" sz="2200" dirty="0"/>
          </a:p>
        </p:txBody>
      </p:sp>
      <p:sp>
        <p:nvSpPr>
          <p:cNvPr id="6" name="Text 3"/>
          <p:cNvSpPr/>
          <p:nvPr/>
        </p:nvSpPr>
        <p:spPr>
          <a:xfrm>
            <a:off x="1028224" y="3174325"/>
            <a:ext cx="3195876"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Incentivizing test preparation courses will yield the highest ROI on student scores.</a:t>
            </a:r>
            <a:endParaRPr lang="en-US" sz="1750" dirty="0"/>
          </a:p>
        </p:txBody>
      </p:sp>
      <p:sp>
        <p:nvSpPr>
          <p:cNvPr id="7" name="Shape 4"/>
          <p:cNvSpPr/>
          <p:nvPr/>
        </p:nvSpPr>
        <p:spPr>
          <a:xfrm>
            <a:off x="4685348" y="2449473"/>
            <a:ext cx="3664863" cy="2410897"/>
          </a:xfrm>
          <a:prstGeom prst="roundRect">
            <a:avLst>
              <a:gd name="adj" fmla="val 22580"/>
            </a:avLst>
          </a:prstGeom>
          <a:solidFill>
            <a:srgbClr val="EBE2E0"/>
          </a:solidFill>
          <a:ln w="7620">
            <a:solidFill>
              <a:srgbClr val="D1C8C6"/>
            </a:solidFill>
            <a:prstDash val="solid"/>
          </a:ln>
        </p:spPr>
      </p:sp>
      <p:sp>
        <p:nvSpPr>
          <p:cNvPr id="8" name="Text 5"/>
          <p:cNvSpPr/>
          <p:nvPr/>
        </p:nvSpPr>
        <p:spPr>
          <a:xfrm>
            <a:off x="4919782" y="2683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Attendance Focus</a:t>
            </a:r>
            <a:endParaRPr lang="en-US" sz="2200" dirty="0"/>
          </a:p>
        </p:txBody>
      </p:sp>
      <p:sp>
        <p:nvSpPr>
          <p:cNvPr id="9" name="Text 6"/>
          <p:cNvSpPr/>
          <p:nvPr/>
        </p:nvSpPr>
        <p:spPr>
          <a:xfrm>
            <a:off x="4919782" y="3174325"/>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Administrators should monitor the 70-80% attendance bracket to prevent academic decline.</a:t>
            </a:r>
            <a:endParaRPr lang="en-US" sz="1750" dirty="0"/>
          </a:p>
        </p:txBody>
      </p:sp>
      <p:sp>
        <p:nvSpPr>
          <p:cNvPr id="10" name="Shape 7"/>
          <p:cNvSpPr/>
          <p:nvPr/>
        </p:nvSpPr>
        <p:spPr>
          <a:xfrm>
            <a:off x="793790" y="5087183"/>
            <a:ext cx="7556421" cy="1685092"/>
          </a:xfrm>
          <a:prstGeom prst="roundRect">
            <a:avLst>
              <a:gd name="adj" fmla="val 32306"/>
            </a:avLst>
          </a:prstGeom>
          <a:solidFill>
            <a:srgbClr val="EBE2E0"/>
          </a:solidFill>
          <a:ln w="7620">
            <a:solidFill>
              <a:srgbClr val="D1C8C6"/>
            </a:solidFill>
            <a:prstDash val="solid"/>
          </a:ln>
        </p:spPr>
      </p:sp>
      <p:sp>
        <p:nvSpPr>
          <p:cNvPr id="11" name="Text 8"/>
          <p:cNvSpPr/>
          <p:nvPr/>
        </p:nvSpPr>
        <p:spPr>
          <a:xfrm>
            <a:off x="1028224" y="53216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Data Maturity</a:t>
            </a:r>
            <a:endParaRPr lang="en-US" sz="2200" dirty="0"/>
          </a:p>
        </p:txBody>
      </p:sp>
      <p:sp>
        <p:nvSpPr>
          <p:cNvPr id="12" name="Text 9"/>
          <p:cNvSpPr/>
          <p:nvPr/>
        </p:nvSpPr>
        <p:spPr>
          <a:xfrm>
            <a:off x="1028224" y="5812036"/>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Visual dashboards reduce reporting time by 60% compared to traditional spreadsheet methods.</a:t>
            </a:r>
            <a:endParaRPr lang="en-US" sz="1750" dirty="0"/>
          </a:p>
        </p:txBody>
      </p:sp>
      <p:sp>
        <p:nvSpPr>
          <p:cNvPr id="13" name="Text 10"/>
          <p:cNvSpPr/>
          <p:nvPr/>
        </p:nvSpPr>
        <p:spPr>
          <a:xfrm>
            <a:off x="2182535" y="7112437"/>
            <a:ext cx="4778931" cy="425291"/>
          </a:xfrm>
          <a:prstGeom prst="rect">
            <a:avLst/>
          </a:prstGeom>
          <a:noFill/>
          <a:ln/>
        </p:spPr>
        <p:txBody>
          <a:bodyPr wrap="none" lIns="0" tIns="0" rIns="0" bIns="0" rtlCol="0" anchor="t"/>
          <a:lstStyle/>
          <a:p>
            <a:pPr marL="0" indent="0" algn="ctr">
              <a:lnSpc>
                <a:spcPts val="3300"/>
              </a:lnSpc>
              <a:buNone/>
            </a:pPr>
            <a:r>
              <a:rPr lang="en-US" sz="2650" b="1" dirty="0">
                <a:solidFill>
                  <a:srgbClr val="443728"/>
                </a:solidFill>
                <a:latin typeface="Crimson Pro Bold" pitchFamily="34" charset="0"/>
                <a:ea typeface="Crimson Pro Bold" pitchFamily="34" charset="-122"/>
                <a:cs typeface="Crimson Pro Bold" pitchFamily="34" charset="-120"/>
              </a:rPr>
              <a:t>Ready for Data-Driven Education</a:t>
            </a:r>
            <a:endParaRPr lang="en-US" sz="2650" dirty="0"/>
          </a:p>
        </p:txBody>
      </p:sp>
      <p:pic>
        <p:nvPicPr>
          <p:cNvPr id="14" name="Picture 13">
            <a:extLst>
              <a:ext uri="{FF2B5EF4-FFF2-40B4-BE49-F238E27FC236}">
                <a16:creationId xmlns:a16="http://schemas.microsoft.com/office/drawing/2014/main" id="{66DABB94-21E3-A697-9E3A-4F0756B438C8}"/>
              </a:ext>
            </a:extLst>
          </p:cNvPr>
          <p:cNvPicPr>
            <a:picLocks noChangeAspect="1"/>
          </p:cNvPicPr>
          <p:nvPr/>
        </p:nvPicPr>
        <p:blipFill>
          <a:blip r:embed="rId4"/>
          <a:stretch>
            <a:fillRect/>
          </a:stretch>
        </p:blipFill>
        <p:spPr>
          <a:xfrm>
            <a:off x="11775688" y="7449015"/>
            <a:ext cx="2854711" cy="7805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3" name="Picture 2">
            <a:extLst>
              <a:ext uri="{FF2B5EF4-FFF2-40B4-BE49-F238E27FC236}">
                <a16:creationId xmlns:a16="http://schemas.microsoft.com/office/drawing/2014/main" id="{C8B92529-CC39-DD3F-8478-92260BA26E37}"/>
              </a:ext>
            </a:extLst>
          </p:cNvPr>
          <p:cNvPicPr>
            <a:picLocks noChangeAspect="1"/>
          </p:cNvPicPr>
          <p:nvPr/>
        </p:nvPicPr>
        <p:blipFill>
          <a:blip r:embed="rId3"/>
          <a:stretch>
            <a:fillRect/>
          </a:stretch>
        </p:blipFill>
        <p:spPr>
          <a:xfrm>
            <a:off x="11775688" y="7449015"/>
            <a:ext cx="2854711" cy="7805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8229600"/>
          </a:xfrm>
          <a:prstGeom prst="rect">
            <a:avLst/>
          </a:prstGeom>
        </p:spPr>
      </p:pic>
      <p:pic>
        <p:nvPicPr>
          <p:cNvPr id="3" name="Image 1" descr="preencoded.png"/>
          <p:cNvPicPr>
            <a:picLocks noChangeAspect="1"/>
          </p:cNvPicPr>
          <p:nvPr/>
        </p:nvPicPr>
        <p:blipFill>
          <a:blip r:embed="rId4"/>
          <a:stretch>
            <a:fillRect/>
          </a:stretch>
        </p:blipFill>
        <p:spPr>
          <a:xfrm>
            <a:off x="283607" y="1763316"/>
            <a:ext cx="8576786" cy="4702969"/>
          </a:xfrm>
          <a:prstGeom prst="rect">
            <a:avLst/>
          </a:prstGeom>
        </p:spPr>
      </p:pic>
      <p:sp>
        <p:nvSpPr>
          <p:cNvPr id="4" name="Text 0"/>
          <p:cNvSpPr/>
          <p:nvPr/>
        </p:nvSpPr>
        <p:spPr>
          <a:xfrm>
            <a:off x="9937790" y="1974294"/>
            <a:ext cx="3898821" cy="2126337"/>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Education Performance Dashboard</a:t>
            </a:r>
            <a:endParaRPr lang="en-US" sz="4450" dirty="0"/>
          </a:p>
        </p:txBody>
      </p:sp>
      <p:sp>
        <p:nvSpPr>
          <p:cNvPr id="5" name="Text 1"/>
          <p:cNvSpPr/>
          <p:nvPr/>
        </p:nvSpPr>
        <p:spPr>
          <a:xfrm>
            <a:off x="9937790" y="4440793"/>
            <a:ext cx="3898821" cy="1814513"/>
          </a:xfrm>
          <a:prstGeom prst="rect">
            <a:avLst/>
          </a:prstGeom>
          <a:noFill/>
          <a:ln/>
        </p:spPr>
        <p:txBody>
          <a:bodyPr wrap="square" lIns="0" tIns="0" rIns="0" bIns="0" rtlCol="0" anchor="t"/>
          <a:lstStyle/>
          <a:p>
            <a:pPr marL="0" indent="0" algn="l">
              <a:lnSpc>
                <a:spcPts val="2850"/>
              </a:lnSpc>
              <a:buNone/>
            </a:pPr>
            <a:r>
              <a:rPr lang="en-US" sz="1750" b="1" dirty="0">
                <a:solidFill>
                  <a:srgbClr val="835E54"/>
                </a:solidFill>
                <a:latin typeface="Open Sans" pitchFamily="34" charset="0"/>
                <a:ea typeface="Open Sans" pitchFamily="34" charset="-122"/>
                <a:cs typeface="Open Sans" pitchFamily="34" charset="-120"/>
              </a:rPr>
              <a:t>Academic Performance &amp; Attendance Analysis</a:t>
            </a:r>
            <a:r>
              <a:rPr lang="en-US" sz="1750" dirty="0">
                <a:solidFill>
                  <a:srgbClr val="443728"/>
                </a:solidFill>
                <a:latin typeface="Open Sans" pitchFamily="34" charset="0"/>
                <a:ea typeface="Open Sans" pitchFamily="34" charset="-122"/>
                <a:cs typeface="Open Sans" pitchFamily="34" charset="-120"/>
              </a:rPr>
              <a:t>Transforming raw student data into actionable institutional insights using Power BI.</a:t>
            </a:r>
            <a:endParaRPr lang="en-US" sz="1750" dirty="0"/>
          </a:p>
        </p:txBody>
      </p:sp>
      <p:pic>
        <p:nvPicPr>
          <p:cNvPr id="8" name="Picture 7">
            <a:extLst>
              <a:ext uri="{FF2B5EF4-FFF2-40B4-BE49-F238E27FC236}">
                <a16:creationId xmlns:a16="http://schemas.microsoft.com/office/drawing/2014/main" id="{54531661-131F-2CC2-8EFB-AE28BEB7E06D}"/>
              </a:ext>
            </a:extLst>
          </p:cNvPr>
          <p:cNvPicPr>
            <a:picLocks noChangeAspect="1"/>
          </p:cNvPicPr>
          <p:nvPr/>
        </p:nvPicPr>
        <p:blipFill>
          <a:blip r:embed="rId5"/>
          <a:stretch>
            <a:fillRect/>
          </a:stretch>
        </p:blipFill>
        <p:spPr>
          <a:xfrm>
            <a:off x="11775688" y="7449015"/>
            <a:ext cx="2854711" cy="7805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92612"/>
            <a:ext cx="8688467"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The Challenge: From Data to Insight</a:t>
            </a:r>
            <a:endParaRPr lang="en-US" sz="4450" dirty="0"/>
          </a:p>
        </p:txBody>
      </p:sp>
      <p:sp>
        <p:nvSpPr>
          <p:cNvPr id="3" name="Text 1"/>
          <p:cNvSpPr/>
          <p:nvPr/>
        </p:nvSpPr>
        <p:spPr>
          <a:xfrm>
            <a:off x="1133951" y="2196703"/>
            <a:ext cx="7264122"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“Institutions have a lot of student data, but manual analysis is slow and unclear. It is difficult to track subject performance, understand the impact of attendance, and identify performance gaps across gender and ethnicity.”</a:t>
            </a:r>
            <a:endParaRPr lang="en-US" sz="1750" dirty="0"/>
          </a:p>
        </p:txBody>
      </p:sp>
      <p:sp>
        <p:nvSpPr>
          <p:cNvPr id="4" name="Shape 2"/>
          <p:cNvSpPr/>
          <p:nvPr/>
        </p:nvSpPr>
        <p:spPr>
          <a:xfrm>
            <a:off x="793790" y="2196703"/>
            <a:ext cx="30480" cy="1451610"/>
          </a:xfrm>
          <a:prstGeom prst="rect">
            <a:avLst/>
          </a:prstGeom>
          <a:solidFill>
            <a:srgbClr val="835E54"/>
          </a:solidFill>
          <a:ln/>
        </p:spPr>
      </p:sp>
      <p:sp>
        <p:nvSpPr>
          <p:cNvPr id="5" name="Text 3"/>
          <p:cNvSpPr/>
          <p:nvPr/>
        </p:nvSpPr>
        <p:spPr>
          <a:xfrm>
            <a:off x="793790" y="3903464"/>
            <a:ext cx="7604284"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Shape 4"/>
          <p:cNvSpPr/>
          <p:nvPr/>
        </p:nvSpPr>
        <p:spPr>
          <a:xfrm>
            <a:off x="793790" y="4521517"/>
            <a:ext cx="7604284" cy="1326713"/>
          </a:xfrm>
          <a:prstGeom prst="roundRect">
            <a:avLst>
              <a:gd name="adj" fmla="val 7181"/>
            </a:avLst>
          </a:prstGeom>
          <a:solidFill>
            <a:srgbClr val="E1D4D0"/>
          </a:solidFill>
          <a:ln/>
        </p:spPr>
      </p:sp>
      <p:pic>
        <p:nvPicPr>
          <p:cNvPr id="7" name="Image 0" descr="preencoded.png"/>
          <p:cNvPicPr>
            <a:picLocks noChangeAspect="1"/>
          </p:cNvPicPr>
          <p:nvPr/>
        </p:nvPicPr>
        <p:blipFill>
          <a:blip r:embed="rId3"/>
          <a:stretch>
            <a:fillRect/>
          </a:stretch>
        </p:blipFill>
        <p:spPr>
          <a:xfrm>
            <a:off x="1020604" y="4873228"/>
            <a:ext cx="283488" cy="226814"/>
          </a:xfrm>
          <a:prstGeom prst="rect">
            <a:avLst/>
          </a:prstGeom>
        </p:spPr>
      </p:pic>
      <p:sp>
        <p:nvSpPr>
          <p:cNvPr id="8" name="Text 5"/>
          <p:cNvSpPr/>
          <p:nvPr/>
        </p:nvSpPr>
        <p:spPr>
          <a:xfrm>
            <a:off x="1530906" y="4805005"/>
            <a:ext cx="6640354" cy="725805"/>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Open Sans" pitchFamily="34" charset="0"/>
                <a:ea typeface="Open Sans" pitchFamily="34" charset="-122"/>
                <a:cs typeface="Open Sans" pitchFamily="34" charset="-120"/>
              </a:rPr>
              <a:t>Our Objective:</a:t>
            </a:r>
            <a:r>
              <a:rPr lang="en-US" sz="1750" dirty="0">
                <a:solidFill>
                  <a:srgbClr val="000000"/>
                </a:solidFill>
                <a:latin typeface="Open Sans" pitchFamily="34" charset="0"/>
                <a:ea typeface="Open Sans" pitchFamily="34" charset="-122"/>
                <a:cs typeface="Open Sans" pitchFamily="34" charset="-120"/>
              </a:rPr>
              <a:t> Build an interactive Power BI dashboard that centralizes metrics for data-driven decision making.</a:t>
            </a:r>
            <a:endParaRPr lang="en-US" sz="1750" dirty="0"/>
          </a:p>
        </p:txBody>
      </p:sp>
      <p:pic>
        <p:nvPicPr>
          <p:cNvPr id="9" name="Image 1" descr="preencoded.png"/>
          <p:cNvPicPr>
            <a:picLocks noChangeAspect="1"/>
          </p:cNvPicPr>
          <p:nvPr/>
        </p:nvPicPr>
        <p:blipFill>
          <a:blip r:embed="rId4"/>
          <a:stretch>
            <a:fillRect/>
          </a:stretch>
        </p:blipFill>
        <p:spPr>
          <a:xfrm>
            <a:off x="8959096" y="2196703"/>
            <a:ext cx="4885015" cy="4885015"/>
          </a:xfrm>
          <a:prstGeom prst="rect">
            <a:avLst/>
          </a:prstGeom>
        </p:spPr>
      </p:pic>
      <p:pic>
        <p:nvPicPr>
          <p:cNvPr id="10" name="Picture 9">
            <a:extLst>
              <a:ext uri="{FF2B5EF4-FFF2-40B4-BE49-F238E27FC236}">
                <a16:creationId xmlns:a16="http://schemas.microsoft.com/office/drawing/2014/main" id="{DD7896B4-CF1D-8CEB-8625-F4728C51FE79}"/>
              </a:ext>
            </a:extLst>
          </p:cNvPr>
          <p:cNvPicPr>
            <a:picLocks noChangeAspect="1"/>
          </p:cNvPicPr>
          <p:nvPr/>
        </p:nvPicPr>
        <p:blipFill>
          <a:blip r:embed="rId5"/>
          <a:stretch>
            <a:fillRect/>
          </a:stretch>
        </p:blipFill>
        <p:spPr>
          <a:xfrm>
            <a:off x="11775688" y="7449015"/>
            <a:ext cx="2854711" cy="7805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495193"/>
            <a:ext cx="6574512"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Project Strategic Objectives</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3657600"/>
            <a:ext cx="566976" cy="566976"/>
          </a:xfrm>
          <a:prstGeom prst="rect">
            <a:avLst/>
          </a:prstGeom>
        </p:spPr>
      </p:pic>
      <p:sp>
        <p:nvSpPr>
          <p:cNvPr id="4" name="Text 1"/>
          <p:cNvSpPr/>
          <p:nvPr/>
        </p:nvSpPr>
        <p:spPr>
          <a:xfrm>
            <a:off x="1644253" y="37922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Performance Tracking</a:t>
            </a:r>
            <a:endParaRPr lang="en-US" sz="2200" dirty="0"/>
          </a:p>
        </p:txBody>
      </p:sp>
      <p:sp>
        <p:nvSpPr>
          <p:cNvPr id="5" name="Text 2"/>
          <p:cNvSpPr/>
          <p:nvPr/>
        </p:nvSpPr>
        <p:spPr>
          <a:xfrm>
            <a:off x="1644253" y="4282678"/>
            <a:ext cx="3308152"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Real-time analysis of academic scores across core subjects like Math, English, and Science.</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893" y="3657600"/>
            <a:ext cx="566976" cy="566976"/>
          </a:xfrm>
          <a:prstGeom prst="rect">
            <a:avLst/>
          </a:prstGeom>
        </p:spPr>
      </p:pic>
      <p:sp>
        <p:nvSpPr>
          <p:cNvPr id="7" name="Text 3"/>
          <p:cNvSpPr/>
          <p:nvPr/>
        </p:nvSpPr>
        <p:spPr>
          <a:xfrm>
            <a:off x="6086356" y="37922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Demographic Trends</a:t>
            </a:r>
            <a:endParaRPr lang="en-US" sz="2200" dirty="0"/>
          </a:p>
        </p:txBody>
      </p:sp>
      <p:sp>
        <p:nvSpPr>
          <p:cNvPr id="8" name="Text 4"/>
          <p:cNvSpPr/>
          <p:nvPr/>
        </p:nvSpPr>
        <p:spPr>
          <a:xfrm>
            <a:off x="6086356" y="4282678"/>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Identify and address performance variations based on gender, ethnicity, and parental education.</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7995" y="3657600"/>
            <a:ext cx="566976" cy="566976"/>
          </a:xfrm>
          <a:prstGeom prst="rect">
            <a:avLst/>
          </a:prstGeom>
        </p:spPr>
      </p:pic>
      <p:sp>
        <p:nvSpPr>
          <p:cNvPr id="10" name="Text 5"/>
          <p:cNvSpPr/>
          <p:nvPr/>
        </p:nvSpPr>
        <p:spPr>
          <a:xfrm>
            <a:off x="10528459" y="37922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Correlation Study</a:t>
            </a:r>
            <a:endParaRPr lang="en-US" sz="2200" dirty="0"/>
          </a:p>
        </p:txBody>
      </p:sp>
      <p:sp>
        <p:nvSpPr>
          <p:cNvPr id="11" name="Text 6"/>
          <p:cNvSpPr/>
          <p:nvPr/>
        </p:nvSpPr>
        <p:spPr>
          <a:xfrm>
            <a:off x="10528459" y="4282678"/>
            <a:ext cx="3308152"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Scientifically analyze the impact of attendance and test preparation on student success.</a:t>
            </a:r>
            <a:endParaRPr lang="en-US" sz="1750" dirty="0"/>
          </a:p>
        </p:txBody>
      </p:sp>
      <p:pic>
        <p:nvPicPr>
          <p:cNvPr id="12" name="Picture 11">
            <a:extLst>
              <a:ext uri="{FF2B5EF4-FFF2-40B4-BE49-F238E27FC236}">
                <a16:creationId xmlns:a16="http://schemas.microsoft.com/office/drawing/2014/main" id="{23188E13-EFE2-17FF-A96A-311FBEC0262E}"/>
              </a:ext>
            </a:extLst>
          </p:cNvPr>
          <p:cNvPicPr>
            <a:picLocks noChangeAspect="1"/>
          </p:cNvPicPr>
          <p:nvPr/>
        </p:nvPicPr>
        <p:blipFill>
          <a:blip r:embed="rId9"/>
          <a:stretch>
            <a:fillRect/>
          </a:stretch>
        </p:blipFill>
        <p:spPr>
          <a:xfrm>
            <a:off x="11775688" y="7449015"/>
            <a:ext cx="2854711" cy="7805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6756" y="663416"/>
            <a:ext cx="7647146" cy="640080"/>
          </a:xfrm>
          <a:prstGeom prst="rect">
            <a:avLst/>
          </a:prstGeom>
          <a:noFill/>
          <a:ln/>
        </p:spPr>
        <p:txBody>
          <a:bodyPr wrap="none" lIns="0" tIns="0" rIns="0" bIns="0" rtlCol="0" anchor="t"/>
          <a:lstStyle/>
          <a:p>
            <a:pPr marL="0" indent="0" algn="l">
              <a:lnSpc>
                <a:spcPts val="5000"/>
              </a:lnSpc>
              <a:buNone/>
            </a:pPr>
            <a:r>
              <a:rPr lang="en-US" sz="4000" b="1" dirty="0">
                <a:solidFill>
                  <a:srgbClr val="443728"/>
                </a:solidFill>
                <a:latin typeface="Crimson Pro Bold" pitchFamily="34" charset="0"/>
                <a:ea typeface="Crimson Pro Bold" pitchFamily="34" charset="-122"/>
                <a:cs typeface="Crimson Pro Bold" pitchFamily="34" charset="-120"/>
              </a:rPr>
              <a:t>Dataset Architecture &amp; Preparation</a:t>
            </a:r>
            <a:endParaRPr lang="en-US" sz="4000" dirty="0"/>
          </a:p>
        </p:txBody>
      </p:sp>
      <p:sp>
        <p:nvSpPr>
          <p:cNvPr id="4" name="Text 1"/>
          <p:cNvSpPr/>
          <p:nvPr/>
        </p:nvSpPr>
        <p:spPr>
          <a:xfrm>
            <a:off x="716756" y="1610678"/>
            <a:ext cx="7710487" cy="655320"/>
          </a:xfrm>
          <a:prstGeom prst="rect">
            <a:avLst/>
          </a:prstGeom>
          <a:noFill/>
          <a:ln/>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We utilized a comprehensive student performance dataset to build the foundation of our analysis.</a:t>
            </a:r>
            <a:endParaRPr lang="en-US" sz="1600" dirty="0"/>
          </a:p>
        </p:txBody>
      </p:sp>
      <p:sp>
        <p:nvSpPr>
          <p:cNvPr id="5" name="Shape 2"/>
          <p:cNvSpPr/>
          <p:nvPr/>
        </p:nvSpPr>
        <p:spPr>
          <a:xfrm>
            <a:off x="716756" y="2496383"/>
            <a:ext cx="7710487" cy="1553408"/>
          </a:xfrm>
          <a:prstGeom prst="roundRect">
            <a:avLst>
              <a:gd name="adj" fmla="val 5538"/>
            </a:avLst>
          </a:prstGeom>
          <a:solidFill>
            <a:srgbClr val="FFFCFA"/>
          </a:solidFill>
          <a:ln w="22860">
            <a:solidFill>
              <a:srgbClr val="D1C8C6"/>
            </a:solidFill>
            <a:prstDash val="solid"/>
          </a:ln>
        </p:spPr>
      </p:sp>
      <p:sp>
        <p:nvSpPr>
          <p:cNvPr id="6" name="Shape 3"/>
          <p:cNvSpPr/>
          <p:nvPr/>
        </p:nvSpPr>
        <p:spPr>
          <a:xfrm>
            <a:off x="739616" y="2519243"/>
            <a:ext cx="819150" cy="1507688"/>
          </a:xfrm>
          <a:prstGeom prst="roundRect">
            <a:avLst>
              <a:gd name="adj" fmla="val 7153"/>
            </a:avLst>
          </a:prstGeom>
          <a:solidFill>
            <a:srgbClr val="EBE2E0"/>
          </a:solidFill>
          <a:ln/>
        </p:spPr>
      </p:sp>
      <p:sp>
        <p:nvSpPr>
          <p:cNvPr id="7" name="Text 4"/>
          <p:cNvSpPr/>
          <p:nvPr/>
        </p:nvSpPr>
        <p:spPr>
          <a:xfrm>
            <a:off x="991791" y="3081099"/>
            <a:ext cx="307181" cy="383977"/>
          </a:xfrm>
          <a:prstGeom prst="rect">
            <a:avLst/>
          </a:prstGeom>
          <a:noFill/>
          <a:ln/>
        </p:spPr>
        <p:txBody>
          <a:bodyPr wrap="none" lIns="0" tIns="0" rIns="0" bIns="0" rtlCol="0" anchor="t"/>
          <a:lstStyle/>
          <a:p>
            <a:pPr marL="0" indent="0" algn="l">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1</a:t>
            </a:r>
            <a:endParaRPr lang="en-US" sz="2400" dirty="0"/>
          </a:p>
        </p:txBody>
      </p:sp>
      <p:sp>
        <p:nvSpPr>
          <p:cNvPr id="8" name="Text 5"/>
          <p:cNvSpPr/>
          <p:nvPr/>
        </p:nvSpPr>
        <p:spPr>
          <a:xfrm>
            <a:off x="1763554" y="2724031"/>
            <a:ext cx="2560082" cy="319921"/>
          </a:xfrm>
          <a:prstGeom prst="rect">
            <a:avLst/>
          </a:prstGeom>
          <a:noFill/>
          <a:ln/>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Data Sourcing</a:t>
            </a:r>
            <a:endParaRPr lang="en-US" sz="2000" dirty="0"/>
          </a:p>
        </p:txBody>
      </p:sp>
      <p:sp>
        <p:nvSpPr>
          <p:cNvPr id="9" name="Text 6"/>
          <p:cNvSpPr/>
          <p:nvPr/>
        </p:nvSpPr>
        <p:spPr>
          <a:xfrm>
            <a:off x="1763554" y="3166824"/>
            <a:ext cx="6436043" cy="655320"/>
          </a:xfrm>
          <a:prstGeom prst="rect">
            <a:avLst/>
          </a:prstGeom>
          <a:noFill/>
          <a:ln/>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Imported raw Excel data containing 100 unique student profiles and standardized all ID fields.</a:t>
            </a:r>
            <a:endParaRPr lang="en-US" sz="1600" dirty="0"/>
          </a:p>
        </p:txBody>
      </p:sp>
      <p:sp>
        <p:nvSpPr>
          <p:cNvPr id="10" name="Shape 7"/>
          <p:cNvSpPr/>
          <p:nvPr/>
        </p:nvSpPr>
        <p:spPr>
          <a:xfrm>
            <a:off x="716756" y="4254579"/>
            <a:ext cx="7710487" cy="1553408"/>
          </a:xfrm>
          <a:prstGeom prst="roundRect">
            <a:avLst>
              <a:gd name="adj" fmla="val 5538"/>
            </a:avLst>
          </a:prstGeom>
          <a:solidFill>
            <a:srgbClr val="FFFCFA"/>
          </a:solidFill>
          <a:ln w="22860">
            <a:solidFill>
              <a:srgbClr val="D1C8C6"/>
            </a:solidFill>
            <a:prstDash val="solid"/>
          </a:ln>
        </p:spPr>
      </p:sp>
      <p:sp>
        <p:nvSpPr>
          <p:cNvPr id="11" name="Shape 8"/>
          <p:cNvSpPr/>
          <p:nvPr/>
        </p:nvSpPr>
        <p:spPr>
          <a:xfrm>
            <a:off x="739616" y="4277439"/>
            <a:ext cx="819150" cy="1507688"/>
          </a:xfrm>
          <a:prstGeom prst="roundRect">
            <a:avLst>
              <a:gd name="adj" fmla="val 7153"/>
            </a:avLst>
          </a:prstGeom>
          <a:solidFill>
            <a:srgbClr val="EBE2E0"/>
          </a:solidFill>
          <a:ln/>
        </p:spPr>
      </p:sp>
      <p:sp>
        <p:nvSpPr>
          <p:cNvPr id="12" name="Text 9"/>
          <p:cNvSpPr/>
          <p:nvPr/>
        </p:nvSpPr>
        <p:spPr>
          <a:xfrm>
            <a:off x="991791" y="4839295"/>
            <a:ext cx="307181" cy="383977"/>
          </a:xfrm>
          <a:prstGeom prst="rect">
            <a:avLst/>
          </a:prstGeom>
          <a:noFill/>
          <a:ln/>
        </p:spPr>
        <p:txBody>
          <a:bodyPr wrap="none" lIns="0" tIns="0" rIns="0" bIns="0" rtlCol="0" anchor="t"/>
          <a:lstStyle/>
          <a:p>
            <a:pPr marL="0" indent="0" algn="l">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2</a:t>
            </a:r>
            <a:endParaRPr lang="en-US" sz="2400" dirty="0"/>
          </a:p>
        </p:txBody>
      </p:sp>
      <p:sp>
        <p:nvSpPr>
          <p:cNvPr id="13" name="Text 10"/>
          <p:cNvSpPr/>
          <p:nvPr/>
        </p:nvSpPr>
        <p:spPr>
          <a:xfrm>
            <a:off x="1763554" y="4482227"/>
            <a:ext cx="2560082" cy="319921"/>
          </a:xfrm>
          <a:prstGeom prst="rect">
            <a:avLst/>
          </a:prstGeom>
          <a:noFill/>
          <a:ln/>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Cleaning &amp; ETL</a:t>
            </a:r>
            <a:endParaRPr lang="en-US" sz="2000" dirty="0"/>
          </a:p>
        </p:txBody>
      </p:sp>
      <p:sp>
        <p:nvSpPr>
          <p:cNvPr id="14" name="Text 11"/>
          <p:cNvSpPr/>
          <p:nvPr/>
        </p:nvSpPr>
        <p:spPr>
          <a:xfrm>
            <a:off x="1763554" y="4925020"/>
            <a:ext cx="6436043" cy="655320"/>
          </a:xfrm>
          <a:prstGeom prst="rect">
            <a:avLst/>
          </a:prstGeom>
          <a:noFill/>
          <a:ln/>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Structured the dataset in Power Query, handling missing values and ensuring data type consistency.</a:t>
            </a:r>
            <a:endParaRPr lang="en-US" sz="1600" dirty="0"/>
          </a:p>
        </p:txBody>
      </p:sp>
      <p:sp>
        <p:nvSpPr>
          <p:cNvPr id="15" name="Shape 12"/>
          <p:cNvSpPr/>
          <p:nvPr/>
        </p:nvSpPr>
        <p:spPr>
          <a:xfrm>
            <a:off x="716756" y="6012775"/>
            <a:ext cx="7710487" cy="1553408"/>
          </a:xfrm>
          <a:prstGeom prst="roundRect">
            <a:avLst>
              <a:gd name="adj" fmla="val 5538"/>
            </a:avLst>
          </a:prstGeom>
          <a:solidFill>
            <a:srgbClr val="FFFCFA"/>
          </a:solidFill>
          <a:ln w="22860">
            <a:solidFill>
              <a:srgbClr val="D1C8C6"/>
            </a:solidFill>
            <a:prstDash val="solid"/>
          </a:ln>
        </p:spPr>
      </p:sp>
      <p:sp>
        <p:nvSpPr>
          <p:cNvPr id="16" name="Shape 13"/>
          <p:cNvSpPr/>
          <p:nvPr/>
        </p:nvSpPr>
        <p:spPr>
          <a:xfrm>
            <a:off x="739616" y="6035635"/>
            <a:ext cx="819150" cy="1507688"/>
          </a:xfrm>
          <a:prstGeom prst="roundRect">
            <a:avLst>
              <a:gd name="adj" fmla="val 7153"/>
            </a:avLst>
          </a:prstGeom>
          <a:solidFill>
            <a:srgbClr val="EBE2E0"/>
          </a:solidFill>
          <a:ln/>
        </p:spPr>
      </p:sp>
      <p:sp>
        <p:nvSpPr>
          <p:cNvPr id="17" name="Text 14"/>
          <p:cNvSpPr/>
          <p:nvPr/>
        </p:nvSpPr>
        <p:spPr>
          <a:xfrm>
            <a:off x="991791" y="6597491"/>
            <a:ext cx="307181" cy="383977"/>
          </a:xfrm>
          <a:prstGeom prst="rect">
            <a:avLst/>
          </a:prstGeom>
          <a:noFill/>
          <a:ln/>
        </p:spPr>
        <p:txBody>
          <a:bodyPr wrap="none" lIns="0" tIns="0" rIns="0" bIns="0" rtlCol="0" anchor="t"/>
          <a:lstStyle/>
          <a:p>
            <a:pPr marL="0" indent="0" algn="l">
              <a:lnSpc>
                <a:spcPts val="2400"/>
              </a:lnSpc>
              <a:buNone/>
            </a:pPr>
            <a:r>
              <a:rPr lang="en-US" sz="2400" b="1" dirty="0">
                <a:solidFill>
                  <a:srgbClr val="443728"/>
                </a:solidFill>
                <a:latin typeface="Crimson Pro Bold" pitchFamily="34" charset="0"/>
                <a:ea typeface="Crimson Pro Bold" pitchFamily="34" charset="-122"/>
                <a:cs typeface="Crimson Pro Bold" pitchFamily="34" charset="-120"/>
              </a:rPr>
              <a:t>3</a:t>
            </a:r>
            <a:endParaRPr lang="en-US" sz="2400" dirty="0"/>
          </a:p>
        </p:txBody>
      </p:sp>
      <p:sp>
        <p:nvSpPr>
          <p:cNvPr id="18" name="Text 15"/>
          <p:cNvSpPr/>
          <p:nvPr/>
        </p:nvSpPr>
        <p:spPr>
          <a:xfrm>
            <a:off x="1763554" y="6240423"/>
            <a:ext cx="2560082" cy="319921"/>
          </a:xfrm>
          <a:prstGeom prst="rect">
            <a:avLst/>
          </a:prstGeom>
          <a:noFill/>
          <a:ln/>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Calculated Measures</a:t>
            </a:r>
            <a:endParaRPr lang="en-US" sz="2000" dirty="0"/>
          </a:p>
        </p:txBody>
      </p:sp>
      <p:sp>
        <p:nvSpPr>
          <p:cNvPr id="19" name="Text 16"/>
          <p:cNvSpPr/>
          <p:nvPr/>
        </p:nvSpPr>
        <p:spPr>
          <a:xfrm>
            <a:off x="1763554" y="6683216"/>
            <a:ext cx="6436043" cy="655320"/>
          </a:xfrm>
          <a:prstGeom prst="rect">
            <a:avLst/>
          </a:prstGeom>
          <a:noFill/>
          <a:ln/>
        </p:spPr>
        <p:txBody>
          <a:bodyPr wrap="squar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Developed DAX formulas for </a:t>
            </a:r>
            <a:r>
              <a:rPr lang="en-US" sz="1600" b="1" dirty="0">
                <a:solidFill>
                  <a:srgbClr val="443728"/>
                </a:solidFill>
                <a:latin typeface="Open Sans" pitchFamily="34" charset="0"/>
                <a:ea typeface="Open Sans" pitchFamily="34" charset="-122"/>
                <a:cs typeface="Open Sans" pitchFamily="34" charset="-120"/>
              </a:rPr>
              <a:t>Score Percentage</a:t>
            </a:r>
            <a:r>
              <a:rPr lang="en-US" sz="1600" dirty="0">
                <a:solidFill>
                  <a:srgbClr val="443728"/>
                </a:solidFill>
                <a:latin typeface="Open Sans" pitchFamily="34" charset="0"/>
                <a:ea typeface="Open Sans" pitchFamily="34" charset="-122"/>
                <a:cs typeface="Open Sans" pitchFamily="34" charset="-120"/>
              </a:rPr>
              <a:t> and </a:t>
            </a:r>
            <a:r>
              <a:rPr lang="en-US" sz="1600" b="1" dirty="0">
                <a:solidFill>
                  <a:srgbClr val="443728"/>
                </a:solidFill>
                <a:latin typeface="Open Sans" pitchFamily="34" charset="0"/>
                <a:ea typeface="Open Sans" pitchFamily="34" charset="-122"/>
                <a:cs typeface="Open Sans" pitchFamily="34" charset="-120"/>
              </a:rPr>
              <a:t>Average Attendance</a:t>
            </a:r>
            <a:r>
              <a:rPr lang="en-US" sz="1600" dirty="0">
                <a:solidFill>
                  <a:srgbClr val="443728"/>
                </a:solidFill>
                <a:latin typeface="Open Sans" pitchFamily="34" charset="0"/>
                <a:ea typeface="Open Sans" pitchFamily="34" charset="-122"/>
                <a:cs typeface="Open Sans" pitchFamily="34" charset="-120"/>
              </a:rPr>
              <a:t> to enable deeper filtering.</a:t>
            </a:r>
            <a:endParaRPr lang="en-US" sz="1600" dirty="0"/>
          </a:p>
        </p:txBody>
      </p:sp>
      <p:pic>
        <p:nvPicPr>
          <p:cNvPr id="20" name="Picture 19">
            <a:extLst>
              <a:ext uri="{FF2B5EF4-FFF2-40B4-BE49-F238E27FC236}">
                <a16:creationId xmlns:a16="http://schemas.microsoft.com/office/drawing/2014/main" id="{BC73A0F8-64CA-5CC9-F844-D12E0F8A3508}"/>
              </a:ext>
            </a:extLst>
          </p:cNvPr>
          <p:cNvPicPr>
            <a:picLocks noChangeAspect="1"/>
          </p:cNvPicPr>
          <p:nvPr/>
        </p:nvPicPr>
        <p:blipFill>
          <a:blip r:embed="rId4"/>
          <a:stretch>
            <a:fillRect/>
          </a:stretch>
        </p:blipFill>
        <p:spPr>
          <a:xfrm>
            <a:off x="11775688" y="7449015"/>
            <a:ext cx="2854711" cy="7805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43827"/>
            <a:ext cx="8300918"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Key Performance Indicators (KPIs)</a:t>
            </a:r>
            <a:endParaRPr lang="en-US" sz="4450" dirty="0"/>
          </a:p>
        </p:txBody>
      </p:sp>
      <p:sp>
        <p:nvSpPr>
          <p:cNvPr id="3" name="Text 1"/>
          <p:cNvSpPr/>
          <p:nvPr/>
        </p:nvSpPr>
        <p:spPr>
          <a:xfrm>
            <a:off x="793790" y="320623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high-level summary provides administrators with an immediate pulse-check on institutional health.</a:t>
            </a:r>
            <a:endParaRPr lang="en-US" sz="1750" dirty="0"/>
          </a:p>
        </p:txBody>
      </p:sp>
      <p:sp>
        <p:nvSpPr>
          <p:cNvPr id="4" name="Text 2"/>
          <p:cNvSpPr/>
          <p:nvPr/>
        </p:nvSpPr>
        <p:spPr>
          <a:xfrm>
            <a:off x="793790" y="3937635"/>
            <a:ext cx="3048000" cy="748427"/>
          </a:xfrm>
          <a:prstGeom prst="rect">
            <a:avLst/>
          </a:prstGeom>
          <a:noFill/>
          <a:ln/>
        </p:spPr>
        <p:txBody>
          <a:bodyPr wrap="none" lIns="0" tIns="0" rIns="0" bIns="0" rtlCol="0" anchor="t"/>
          <a:lstStyle/>
          <a:p>
            <a:pPr marL="0" indent="0" algn="ctr">
              <a:lnSpc>
                <a:spcPts val="5850"/>
              </a:lnSpc>
              <a:buNone/>
            </a:pPr>
            <a:r>
              <a:rPr lang="en-US" sz="5850" b="1" dirty="0">
                <a:solidFill>
                  <a:srgbClr val="443728"/>
                </a:solidFill>
                <a:latin typeface="Crimson Pro Bold" pitchFamily="34" charset="0"/>
                <a:ea typeface="Crimson Pro Bold" pitchFamily="34" charset="-122"/>
                <a:cs typeface="Crimson Pro Bold" pitchFamily="34" charset="-120"/>
              </a:rPr>
              <a:t>100</a:t>
            </a:r>
            <a:endParaRPr lang="en-US" sz="5850" dirty="0"/>
          </a:p>
        </p:txBody>
      </p:sp>
      <p:sp>
        <p:nvSpPr>
          <p:cNvPr id="5" name="Text 3"/>
          <p:cNvSpPr/>
          <p:nvPr/>
        </p:nvSpPr>
        <p:spPr>
          <a:xfrm>
            <a:off x="900113" y="4969431"/>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Total Students</a:t>
            </a:r>
            <a:endParaRPr lang="en-US" sz="2200" dirty="0"/>
          </a:p>
        </p:txBody>
      </p:sp>
      <p:sp>
        <p:nvSpPr>
          <p:cNvPr id="6" name="Text 4"/>
          <p:cNvSpPr/>
          <p:nvPr/>
        </p:nvSpPr>
        <p:spPr>
          <a:xfrm>
            <a:off x="793790" y="5459849"/>
            <a:ext cx="3048000" cy="362903"/>
          </a:xfrm>
          <a:prstGeom prst="rect">
            <a:avLst/>
          </a:prstGeom>
          <a:noFill/>
          <a:ln/>
        </p:spPr>
        <p:txBody>
          <a:bodyPr wrap="none" lIns="0" tIns="0" rIns="0" bIns="0" rtlCol="0" anchor="t"/>
          <a:lstStyle/>
          <a:p>
            <a:pPr marL="0" indent="0" algn="ctr">
              <a:lnSpc>
                <a:spcPts val="2850"/>
              </a:lnSpc>
              <a:buNone/>
            </a:pPr>
            <a:r>
              <a:rPr lang="en-US" sz="1750" dirty="0">
                <a:solidFill>
                  <a:srgbClr val="443728"/>
                </a:solidFill>
                <a:latin typeface="Open Sans" pitchFamily="34" charset="0"/>
                <a:ea typeface="Open Sans" pitchFamily="34" charset="-122"/>
                <a:cs typeface="Open Sans" pitchFamily="34" charset="-120"/>
              </a:rPr>
              <a:t>Active enrollment analyzed</a:t>
            </a:r>
            <a:endParaRPr lang="en-US" sz="1750" dirty="0"/>
          </a:p>
        </p:txBody>
      </p:sp>
      <p:sp>
        <p:nvSpPr>
          <p:cNvPr id="7" name="Text 5"/>
          <p:cNvSpPr/>
          <p:nvPr/>
        </p:nvSpPr>
        <p:spPr>
          <a:xfrm>
            <a:off x="4125278" y="393763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443728"/>
                </a:solidFill>
                <a:latin typeface="Crimson Pro Bold" pitchFamily="34" charset="0"/>
                <a:ea typeface="Crimson Pro Bold" pitchFamily="34" charset="-122"/>
                <a:cs typeface="Crimson Pro Bold" pitchFamily="34" charset="-120"/>
              </a:rPr>
              <a:t>72%</a:t>
            </a:r>
            <a:endParaRPr lang="en-US" sz="5850" dirty="0"/>
          </a:p>
        </p:txBody>
      </p:sp>
      <p:sp>
        <p:nvSpPr>
          <p:cNvPr id="8" name="Text 6"/>
          <p:cNvSpPr/>
          <p:nvPr/>
        </p:nvSpPr>
        <p:spPr>
          <a:xfrm>
            <a:off x="4231719" y="4969431"/>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Avg. Score</a:t>
            </a:r>
            <a:endParaRPr lang="en-US" sz="2200" dirty="0"/>
          </a:p>
        </p:txBody>
      </p:sp>
      <p:sp>
        <p:nvSpPr>
          <p:cNvPr id="9" name="Text 7"/>
          <p:cNvSpPr/>
          <p:nvPr/>
        </p:nvSpPr>
        <p:spPr>
          <a:xfrm>
            <a:off x="4125278" y="5459849"/>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443728"/>
                </a:solidFill>
                <a:latin typeface="Open Sans" pitchFamily="34" charset="0"/>
                <a:ea typeface="Open Sans" pitchFamily="34" charset="-122"/>
                <a:cs typeface="Open Sans" pitchFamily="34" charset="-120"/>
              </a:rPr>
              <a:t>Aggregate across all subjects</a:t>
            </a:r>
            <a:endParaRPr lang="en-US" sz="1750" dirty="0"/>
          </a:p>
        </p:txBody>
      </p:sp>
      <p:sp>
        <p:nvSpPr>
          <p:cNvPr id="10" name="Text 8"/>
          <p:cNvSpPr/>
          <p:nvPr/>
        </p:nvSpPr>
        <p:spPr>
          <a:xfrm>
            <a:off x="7456884" y="393763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443728"/>
                </a:solidFill>
                <a:latin typeface="Crimson Pro Bold" pitchFamily="34" charset="0"/>
                <a:ea typeface="Crimson Pro Bold" pitchFamily="34" charset="-122"/>
                <a:cs typeface="Crimson Pro Bold" pitchFamily="34" charset="-120"/>
              </a:rPr>
              <a:t>85%</a:t>
            </a:r>
            <a:endParaRPr lang="en-US" sz="5850" dirty="0"/>
          </a:p>
        </p:txBody>
      </p:sp>
      <p:sp>
        <p:nvSpPr>
          <p:cNvPr id="11" name="Text 9"/>
          <p:cNvSpPr/>
          <p:nvPr/>
        </p:nvSpPr>
        <p:spPr>
          <a:xfrm>
            <a:off x="7563326" y="4969431"/>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Avg. Attendance</a:t>
            </a:r>
            <a:endParaRPr lang="en-US" sz="2200" dirty="0"/>
          </a:p>
        </p:txBody>
      </p:sp>
      <p:sp>
        <p:nvSpPr>
          <p:cNvPr id="12" name="Text 10"/>
          <p:cNvSpPr/>
          <p:nvPr/>
        </p:nvSpPr>
        <p:spPr>
          <a:xfrm>
            <a:off x="7456884" y="5459849"/>
            <a:ext cx="3048119" cy="362903"/>
          </a:xfrm>
          <a:prstGeom prst="rect">
            <a:avLst/>
          </a:prstGeom>
          <a:noFill/>
          <a:ln/>
        </p:spPr>
        <p:txBody>
          <a:bodyPr wrap="none" lIns="0" tIns="0" rIns="0" bIns="0" rtlCol="0" anchor="t"/>
          <a:lstStyle/>
          <a:p>
            <a:pPr marL="0" indent="0" algn="ctr">
              <a:lnSpc>
                <a:spcPts val="2850"/>
              </a:lnSpc>
              <a:buNone/>
            </a:pPr>
            <a:r>
              <a:rPr lang="en-US" sz="1750" dirty="0">
                <a:solidFill>
                  <a:srgbClr val="443728"/>
                </a:solidFill>
                <a:latin typeface="Open Sans" pitchFamily="34" charset="0"/>
                <a:ea typeface="Open Sans" pitchFamily="34" charset="-122"/>
                <a:cs typeface="Open Sans" pitchFamily="34" charset="-120"/>
              </a:rPr>
              <a:t>Daily presence rate</a:t>
            </a:r>
            <a:endParaRPr lang="en-US" sz="1750" dirty="0"/>
          </a:p>
        </p:txBody>
      </p:sp>
      <p:sp>
        <p:nvSpPr>
          <p:cNvPr id="13" name="Text 11"/>
          <p:cNvSpPr/>
          <p:nvPr/>
        </p:nvSpPr>
        <p:spPr>
          <a:xfrm>
            <a:off x="10788491" y="393763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443728"/>
                </a:solidFill>
                <a:latin typeface="Crimson Pro Bold" pitchFamily="34" charset="0"/>
                <a:ea typeface="Crimson Pro Bold" pitchFamily="34" charset="-122"/>
                <a:cs typeface="Crimson Pro Bold" pitchFamily="34" charset="-120"/>
              </a:rPr>
              <a:t>68</a:t>
            </a:r>
            <a:endParaRPr lang="en-US" sz="5850" dirty="0"/>
          </a:p>
        </p:txBody>
      </p:sp>
      <p:sp>
        <p:nvSpPr>
          <p:cNvPr id="14" name="Text 12"/>
          <p:cNvSpPr/>
          <p:nvPr/>
        </p:nvSpPr>
        <p:spPr>
          <a:xfrm>
            <a:off x="10894933" y="4969431"/>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Math Average</a:t>
            </a:r>
            <a:endParaRPr lang="en-US" sz="2200" dirty="0"/>
          </a:p>
        </p:txBody>
      </p:sp>
      <p:sp>
        <p:nvSpPr>
          <p:cNvPr id="15" name="Text 13"/>
          <p:cNvSpPr/>
          <p:nvPr/>
        </p:nvSpPr>
        <p:spPr>
          <a:xfrm>
            <a:off x="10788491" y="5459849"/>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443728"/>
                </a:solidFill>
                <a:latin typeface="Open Sans" pitchFamily="34" charset="0"/>
                <a:ea typeface="Open Sans" pitchFamily="34" charset="-122"/>
                <a:cs typeface="Open Sans" pitchFamily="34" charset="-120"/>
              </a:rPr>
              <a:t>Primary focus area for growth</a:t>
            </a:r>
            <a:endParaRPr lang="en-US" sz="1750" dirty="0"/>
          </a:p>
        </p:txBody>
      </p:sp>
      <p:pic>
        <p:nvPicPr>
          <p:cNvPr id="16" name="Picture 15">
            <a:extLst>
              <a:ext uri="{FF2B5EF4-FFF2-40B4-BE49-F238E27FC236}">
                <a16:creationId xmlns:a16="http://schemas.microsoft.com/office/drawing/2014/main" id="{A0AA03CC-AD98-E009-478A-CCC0EDFE3957}"/>
              </a:ext>
            </a:extLst>
          </p:cNvPr>
          <p:cNvPicPr>
            <a:picLocks noChangeAspect="1"/>
          </p:cNvPicPr>
          <p:nvPr/>
        </p:nvPicPr>
        <p:blipFill>
          <a:blip r:embed="rId3"/>
          <a:stretch>
            <a:fillRect/>
          </a:stretch>
        </p:blipFill>
        <p:spPr>
          <a:xfrm>
            <a:off x="11775688" y="7449015"/>
            <a:ext cx="2854711" cy="7805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03139"/>
            <a:ext cx="7652028"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Academic Performance Analysis</a:t>
            </a:r>
            <a:endParaRPr lang="en-US" sz="4450" dirty="0"/>
          </a:p>
        </p:txBody>
      </p:sp>
      <p:pic>
        <p:nvPicPr>
          <p:cNvPr id="3" name="Image 0" descr="preencoded.png"/>
          <p:cNvPicPr>
            <a:picLocks noChangeAspect="1"/>
          </p:cNvPicPr>
          <p:nvPr/>
        </p:nvPicPr>
        <p:blipFill>
          <a:blip r:embed="rId3"/>
          <a:stretch>
            <a:fillRect/>
          </a:stretch>
        </p:blipFill>
        <p:spPr>
          <a:xfrm>
            <a:off x="793790" y="2607231"/>
            <a:ext cx="6244709" cy="3239691"/>
          </a:xfrm>
          <a:prstGeom prst="rect">
            <a:avLst/>
          </a:prstGeom>
        </p:spPr>
      </p:pic>
      <p:sp>
        <p:nvSpPr>
          <p:cNvPr id="4" name="Shape 1"/>
          <p:cNvSpPr/>
          <p:nvPr/>
        </p:nvSpPr>
        <p:spPr>
          <a:xfrm>
            <a:off x="1839158" y="5877401"/>
            <a:ext cx="226814" cy="226814"/>
          </a:xfrm>
          <a:prstGeom prst="roundRect">
            <a:avLst>
              <a:gd name="adj" fmla="val 8063"/>
            </a:avLst>
          </a:prstGeom>
          <a:solidFill>
            <a:srgbClr val="2F211E"/>
          </a:solidFill>
          <a:ln/>
        </p:spPr>
      </p:sp>
      <p:sp>
        <p:nvSpPr>
          <p:cNvPr id="5" name="Text 2"/>
          <p:cNvSpPr/>
          <p:nvPr/>
        </p:nvSpPr>
        <p:spPr>
          <a:xfrm>
            <a:off x="2126933" y="5877401"/>
            <a:ext cx="1712952" cy="226814"/>
          </a:xfrm>
          <a:prstGeom prst="rect">
            <a:avLst/>
          </a:prstGeom>
          <a:noFill/>
          <a:ln/>
        </p:spPr>
        <p:txBody>
          <a:bodyPr wrap="none" lIns="0" tIns="0" rIns="0" bIns="0" rtlCol="0" anchor="t"/>
          <a:lstStyle/>
          <a:p>
            <a:pPr marL="0" indent="0" algn="l">
              <a:lnSpc>
                <a:spcPts val="1750"/>
              </a:lnSpc>
              <a:buNone/>
            </a:pPr>
            <a:r>
              <a:rPr lang="en-US" sz="1750" dirty="0">
                <a:solidFill>
                  <a:srgbClr val="443728"/>
                </a:solidFill>
                <a:latin typeface="Open Sans" pitchFamily="34" charset="0"/>
                <a:ea typeface="Open Sans" pitchFamily="34" charset="-122"/>
                <a:cs typeface="Open Sans" pitchFamily="34" charset="-120"/>
              </a:rPr>
              <a:t>Completed Prep</a:t>
            </a:r>
            <a:endParaRPr lang="en-US" sz="1750" dirty="0"/>
          </a:p>
        </p:txBody>
      </p:sp>
      <p:sp>
        <p:nvSpPr>
          <p:cNvPr id="6" name="Shape 3"/>
          <p:cNvSpPr/>
          <p:nvPr/>
        </p:nvSpPr>
        <p:spPr>
          <a:xfrm>
            <a:off x="3992285" y="5877401"/>
            <a:ext cx="226814" cy="226814"/>
          </a:xfrm>
          <a:prstGeom prst="roundRect">
            <a:avLst>
              <a:gd name="adj" fmla="val 8063"/>
            </a:avLst>
          </a:prstGeom>
          <a:solidFill>
            <a:srgbClr val="9C7165"/>
          </a:solidFill>
          <a:ln/>
        </p:spPr>
      </p:sp>
      <p:sp>
        <p:nvSpPr>
          <p:cNvPr id="7" name="Text 4"/>
          <p:cNvSpPr/>
          <p:nvPr/>
        </p:nvSpPr>
        <p:spPr>
          <a:xfrm>
            <a:off x="4280059" y="5877401"/>
            <a:ext cx="861060" cy="226814"/>
          </a:xfrm>
          <a:prstGeom prst="rect">
            <a:avLst/>
          </a:prstGeom>
          <a:noFill/>
          <a:ln/>
        </p:spPr>
        <p:txBody>
          <a:bodyPr wrap="none" lIns="0" tIns="0" rIns="0" bIns="0" rtlCol="0" anchor="t"/>
          <a:lstStyle/>
          <a:p>
            <a:pPr marL="0" indent="0" algn="l">
              <a:lnSpc>
                <a:spcPts val="1750"/>
              </a:lnSpc>
              <a:buNone/>
            </a:pPr>
            <a:r>
              <a:rPr lang="en-US" sz="1750" dirty="0">
                <a:solidFill>
                  <a:srgbClr val="443728"/>
                </a:solidFill>
                <a:latin typeface="Open Sans" pitchFamily="34" charset="0"/>
                <a:ea typeface="Open Sans" pitchFamily="34" charset="-122"/>
                <a:cs typeface="Open Sans" pitchFamily="34" charset="-120"/>
              </a:rPr>
              <a:t>No Prep</a:t>
            </a:r>
            <a:endParaRPr lang="en-US" sz="1750" dirty="0"/>
          </a:p>
        </p:txBody>
      </p:sp>
      <p:sp>
        <p:nvSpPr>
          <p:cNvPr id="8" name="Text 5"/>
          <p:cNvSpPr/>
          <p:nvPr/>
        </p:nvSpPr>
        <p:spPr>
          <a:xfrm>
            <a:off x="793790" y="6359366"/>
            <a:ext cx="6244709" cy="362903"/>
          </a:xfrm>
          <a:prstGeom prst="rect">
            <a:avLst/>
          </a:prstGeom>
          <a:noFill/>
          <a:ln/>
        </p:spPr>
        <p:txBody>
          <a:bodyPr wrap="none" lIns="0" tIns="0" rIns="0" bIns="0" rtlCol="0" anchor="t"/>
          <a:lstStyle/>
          <a:p>
            <a:pPr marL="0" indent="0" algn="ctr">
              <a:lnSpc>
                <a:spcPts val="2850"/>
              </a:lnSpc>
              <a:buNone/>
            </a:pPr>
            <a:r>
              <a:rPr lang="en-US" sz="1750" i="1" dirty="0">
                <a:solidFill>
                  <a:srgbClr val="443728"/>
                </a:solidFill>
                <a:latin typeface="Open Sans" pitchFamily="34" charset="0"/>
                <a:ea typeface="Open Sans" pitchFamily="34" charset="-122"/>
                <a:cs typeface="Open Sans" pitchFamily="34" charset="-120"/>
              </a:rPr>
              <a:t>Impact of Test Preparation on Scores</a:t>
            </a:r>
            <a:endParaRPr lang="en-US" sz="1750" dirty="0"/>
          </a:p>
        </p:txBody>
      </p:sp>
      <p:sp>
        <p:nvSpPr>
          <p:cNvPr id="9" name="Text 6"/>
          <p:cNvSpPr/>
          <p:nvPr/>
        </p:nvSpPr>
        <p:spPr>
          <a:xfrm>
            <a:off x="7599521" y="2578894"/>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443728"/>
                </a:solidFill>
                <a:latin typeface="Crimson Pro Bold" pitchFamily="34" charset="0"/>
                <a:ea typeface="Crimson Pro Bold" pitchFamily="34" charset="-122"/>
                <a:cs typeface="Crimson Pro Bold" pitchFamily="34" charset="-120"/>
              </a:rPr>
              <a:t>Core Insights</a:t>
            </a:r>
            <a:endParaRPr lang="en-US" sz="2650" dirty="0"/>
          </a:p>
        </p:txBody>
      </p:sp>
      <p:sp>
        <p:nvSpPr>
          <p:cNvPr id="10" name="Text 7"/>
          <p:cNvSpPr/>
          <p:nvPr/>
        </p:nvSpPr>
        <p:spPr>
          <a:xfrm>
            <a:off x="7599521" y="32309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Preparation Matters:</a:t>
            </a:r>
            <a:r>
              <a:rPr lang="en-US" sz="1750" dirty="0">
                <a:solidFill>
                  <a:srgbClr val="443728"/>
                </a:solidFill>
                <a:latin typeface="Open Sans" pitchFamily="34" charset="0"/>
                <a:ea typeface="Open Sans" pitchFamily="34" charset="-122"/>
                <a:cs typeface="Open Sans" pitchFamily="34" charset="-120"/>
              </a:rPr>
              <a:t> Students who completed test prep scored 14% higher on average.</a:t>
            </a:r>
            <a:endParaRPr lang="en-US" sz="1750" dirty="0"/>
          </a:p>
        </p:txBody>
      </p:sp>
      <p:sp>
        <p:nvSpPr>
          <p:cNvPr id="11" name="Text 8"/>
          <p:cNvSpPr/>
          <p:nvPr/>
        </p:nvSpPr>
        <p:spPr>
          <a:xfrm>
            <a:off x="7599521" y="403610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Equity Gaps:</a:t>
            </a:r>
            <a:r>
              <a:rPr lang="en-US" sz="1750" dirty="0">
                <a:solidFill>
                  <a:srgbClr val="443728"/>
                </a:solidFill>
                <a:latin typeface="Open Sans" pitchFamily="34" charset="0"/>
                <a:ea typeface="Open Sans" pitchFamily="34" charset="-122"/>
                <a:cs typeface="Open Sans" pitchFamily="34" charset="-120"/>
              </a:rPr>
              <a:t> Ethnicity-wise comparison reveals specific groups requiring targeted support.</a:t>
            </a:r>
            <a:endParaRPr lang="en-US" sz="1750" dirty="0"/>
          </a:p>
        </p:txBody>
      </p:sp>
      <p:sp>
        <p:nvSpPr>
          <p:cNvPr id="12" name="Text 9"/>
          <p:cNvSpPr/>
          <p:nvPr/>
        </p:nvSpPr>
        <p:spPr>
          <a:xfrm>
            <a:off x="7599521" y="4841200"/>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Open Sans" pitchFamily="34" charset="0"/>
                <a:ea typeface="Open Sans" pitchFamily="34" charset="-122"/>
                <a:cs typeface="Open Sans" pitchFamily="34" charset="-120"/>
              </a:rPr>
              <a:t>Gender Balance:</a:t>
            </a:r>
            <a:r>
              <a:rPr lang="en-US" sz="1750" dirty="0">
                <a:solidFill>
                  <a:srgbClr val="443728"/>
                </a:solidFill>
                <a:latin typeface="Open Sans" pitchFamily="34" charset="0"/>
                <a:ea typeface="Open Sans" pitchFamily="34" charset="-122"/>
                <a:cs typeface="Open Sans" pitchFamily="34" charset="-120"/>
              </a:rPr>
              <a:t> Performance levels remain largely consistent across genders with slight variations in Science.</a:t>
            </a:r>
            <a:endParaRPr lang="en-US" sz="1750" dirty="0"/>
          </a:p>
        </p:txBody>
      </p:sp>
      <p:pic>
        <p:nvPicPr>
          <p:cNvPr id="13" name="Picture 12">
            <a:extLst>
              <a:ext uri="{FF2B5EF4-FFF2-40B4-BE49-F238E27FC236}">
                <a16:creationId xmlns:a16="http://schemas.microsoft.com/office/drawing/2014/main" id="{DC0632C4-A979-A92B-F8FD-83E5B11BA519}"/>
              </a:ext>
            </a:extLst>
          </p:cNvPr>
          <p:cNvPicPr>
            <a:picLocks noChangeAspect="1"/>
          </p:cNvPicPr>
          <p:nvPr/>
        </p:nvPicPr>
        <p:blipFill>
          <a:blip r:embed="rId4"/>
          <a:stretch>
            <a:fillRect/>
          </a:stretch>
        </p:blipFill>
        <p:spPr>
          <a:xfrm>
            <a:off x="11775688" y="7449015"/>
            <a:ext cx="2854711" cy="7805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0184" y="408742"/>
            <a:ext cx="5446990" cy="464463"/>
          </a:xfrm>
          <a:prstGeom prst="rect">
            <a:avLst/>
          </a:prstGeom>
          <a:noFill/>
          <a:ln/>
        </p:spPr>
        <p:txBody>
          <a:bodyPr wrap="none" lIns="0" tIns="0" rIns="0" bIns="0" rtlCol="0" anchor="t"/>
          <a:lstStyle/>
          <a:p>
            <a:pPr marL="0" indent="0" algn="l">
              <a:lnSpc>
                <a:spcPts val="3650"/>
              </a:lnSpc>
              <a:buNone/>
            </a:pPr>
            <a:r>
              <a:rPr lang="en-US" sz="2900" b="1" dirty="0">
                <a:solidFill>
                  <a:srgbClr val="443728"/>
                </a:solidFill>
                <a:latin typeface="Crimson Pro Bold" pitchFamily="34" charset="0"/>
                <a:ea typeface="Crimson Pro Bold" pitchFamily="34" charset="-122"/>
                <a:cs typeface="Crimson Pro Bold" pitchFamily="34" charset="-120"/>
              </a:rPr>
              <a:t>The Attendance-Performance Link</a:t>
            </a:r>
            <a:endParaRPr lang="en-US" sz="2900" dirty="0"/>
          </a:p>
        </p:txBody>
      </p:sp>
      <p:sp>
        <p:nvSpPr>
          <p:cNvPr id="3" name="Text 1"/>
          <p:cNvSpPr/>
          <p:nvPr/>
        </p:nvSpPr>
        <p:spPr>
          <a:xfrm>
            <a:off x="520184" y="1170384"/>
            <a:ext cx="13590032" cy="237649"/>
          </a:xfrm>
          <a:prstGeom prst="rect">
            <a:avLst/>
          </a:prstGeom>
          <a:noFill/>
          <a:ln/>
        </p:spPr>
        <p:txBody>
          <a:bodyPr wrap="none" lIns="0" tIns="0" rIns="0" bIns="0" rtlCol="0" anchor="t"/>
          <a:lstStyle/>
          <a:p>
            <a:pPr marL="0" indent="0" algn="l">
              <a:lnSpc>
                <a:spcPts val="1850"/>
              </a:lnSpc>
              <a:buNone/>
            </a:pPr>
            <a:r>
              <a:rPr lang="en-US" sz="1150" dirty="0">
                <a:solidFill>
                  <a:srgbClr val="443728"/>
                </a:solidFill>
                <a:latin typeface="Open Sans" pitchFamily="34" charset="0"/>
                <a:ea typeface="Open Sans" pitchFamily="34" charset="-122"/>
                <a:cs typeface="Open Sans" pitchFamily="34" charset="-120"/>
              </a:rPr>
              <a:t>A critical finding of our study is the direct correlation between classroom presence and academic outcomes.</a:t>
            </a:r>
            <a:endParaRPr lang="en-US" sz="1150" dirty="0"/>
          </a:p>
        </p:txBody>
      </p:sp>
      <p:pic>
        <p:nvPicPr>
          <p:cNvPr id="4" name="Image 0" descr="preencoded.png"/>
          <p:cNvPicPr>
            <a:picLocks noChangeAspect="1"/>
          </p:cNvPicPr>
          <p:nvPr/>
        </p:nvPicPr>
        <p:blipFill>
          <a:blip r:embed="rId3"/>
          <a:stretch>
            <a:fillRect/>
          </a:stretch>
        </p:blipFill>
        <p:spPr>
          <a:xfrm>
            <a:off x="576143" y="1575197"/>
            <a:ext cx="13477994" cy="5812036"/>
          </a:xfrm>
          <a:prstGeom prst="rect">
            <a:avLst/>
          </a:prstGeom>
        </p:spPr>
      </p:pic>
      <p:sp>
        <p:nvSpPr>
          <p:cNvPr id="5" name="Text 2"/>
          <p:cNvSpPr/>
          <p:nvPr/>
        </p:nvSpPr>
        <p:spPr>
          <a:xfrm>
            <a:off x="1483058" y="6285053"/>
            <a:ext cx="3057710" cy="382214"/>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Crimson Pro Bold" pitchFamily="34" charset="0"/>
                <a:ea typeface="Crimson Pro Bold" pitchFamily="34" charset="-122"/>
                <a:cs typeface="Crimson Pro Bold" pitchFamily="34" charset="-120"/>
              </a:rPr>
              <a:t>Higher Scores</a:t>
            </a:r>
            <a:endParaRPr lang="en-US" sz="1350" dirty="0"/>
          </a:p>
        </p:txBody>
      </p:sp>
      <p:sp>
        <p:nvSpPr>
          <p:cNvPr id="6" name="Text 3"/>
          <p:cNvSpPr/>
          <p:nvPr/>
        </p:nvSpPr>
        <p:spPr>
          <a:xfrm>
            <a:off x="1483058" y="4939661"/>
            <a:ext cx="3057710" cy="382213"/>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Crimson Pro Bold" pitchFamily="34" charset="0"/>
                <a:ea typeface="Crimson Pro Bold" pitchFamily="34" charset="-122"/>
                <a:cs typeface="Crimson Pro Bold" pitchFamily="34" charset="-120"/>
              </a:rPr>
              <a:t>Prep Completion</a:t>
            </a:r>
            <a:endParaRPr lang="en-US" sz="1350" dirty="0"/>
          </a:p>
        </p:txBody>
      </p:sp>
      <p:sp>
        <p:nvSpPr>
          <p:cNvPr id="7" name="Text 4"/>
          <p:cNvSpPr/>
          <p:nvPr/>
        </p:nvSpPr>
        <p:spPr>
          <a:xfrm>
            <a:off x="1483058" y="3607858"/>
            <a:ext cx="3057710" cy="382214"/>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Crimson Pro Bold" pitchFamily="34" charset="0"/>
                <a:ea typeface="Crimson Pro Bold" pitchFamily="34" charset="-122"/>
                <a:cs typeface="Crimson Pro Bold" pitchFamily="34" charset="-120"/>
              </a:rPr>
              <a:t>Better Engagement</a:t>
            </a:r>
            <a:endParaRPr lang="en-US" sz="1350" dirty="0"/>
          </a:p>
        </p:txBody>
      </p:sp>
      <p:sp>
        <p:nvSpPr>
          <p:cNvPr id="8" name="Text 5"/>
          <p:cNvSpPr/>
          <p:nvPr/>
        </p:nvSpPr>
        <p:spPr>
          <a:xfrm>
            <a:off x="1483058" y="2262466"/>
            <a:ext cx="3057710" cy="382214"/>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Crimson Pro Bold" pitchFamily="34" charset="0"/>
                <a:ea typeface="Crimson Pro Bold" pitchFamily="34" charset="-122"/>
                <a:cs typeface="Crimson Pro Bold" pitchFamily="34" charset="-120"/>
              </a:rPr>
              <a:t>High Attendance</a:t>
            </a:r>
            <a:endParaRPr lang="en-US" sz="1350" dirty="0"/>
          </a:p>
        </p:txBody>
      </p:sp>
      <p:sp>
        <p:nvSpPr>
          <p:cNvPr id="9" name="Shape 6"/>
          <p:cNvSpPr/>
          <p:nvPr/>
        </p:nvSpPr>
        <p:spPr>
          <a:xfrm>
            <a:off x="520184" y="7554397"/>
            <a:ext cx="6720721" cy="445889"/>
          </a:xfrm>
          <a:prstGeom prst="roundRect">
            <a:avLst>
              <a:gd name="adj" fmla="val 480052"/>
            </a:avLst>
          </a:prstGeom>
          <a:solidFill>
            <a:srgbClr val="EBE2E0"/>
          </a:solidFill>
          <a:ln w="7620">
            <a:solidFill>
              <a:srgbClr val="D1C8C6"/>
            </a:solidFill>
            <a:prstDash val="solid"/>
          </a:ln>
        </p:spPr>
      </p:sp>
      <p:pic>
        <p:nvPicPr>
          <p:cNvPr id="10"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9043" y="7665839"/>
            <a:ext cx="222885" cy="222885"/>
          </a:xfrm>
          <a:prstGeom prst="rect">
            <a:avLst/>
          </a:prstGeom>
        </p:spPr>
      </p:pic>
      <p:sp>
        <p:nvSpPr>
          <p:cNvPr id="11" name="Text 7"/>
          <p:cNvSpPr/>
          <p:nvPr/>
        </p:nvSpPr>
        <p:spPr>
          <a:xfrm>
            <a:off x="668774" y="8148876"/>
            <a:ext cx="1857970" cy="232291"/>
          </a:xfrm>
          <a:prstGeom prst="rect">
            <a:avLst/>
          </a:prstGeom>
          <a:noFill/>
          <a:ln/>
        </p:spPr>
        <p:txBody>
          <a:bodyPr wrap="none" lIns="0" tIns="0" rIns="0" bIns="0" rtlCol="0" anchor="t"/>
          <a:lstStyle/>
          <a:p>
            <a:pPr marL="0" indent="0" algn="l">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High Presence</a:t>
            </a:r>
            <a:endParaRPr lang="en-US" sz="1450" dirty="0"/>
          </a:p>
        </p:txBody>
      </p:sp>
      <p:sp>
        <p:nvSpPr>
          <p:cNvPr id="12" name="Text 8"/>
          <p:cNvSpPr/>
          <p:nvPr/>
        </p:nvSpPr>
        <p:spPr>
          <a:xfrm>
            <a:off x="668774" y="8470344"/>
            <a:ext cx="6423541" cy="237649"/>
          </a:xfrm>
          <a:prstGeom prst="rect">
            <a:avLst/>
          </a:prstGeom>
          <a:noFill/>
          <a:ln/>
        </p:spPr>
        <p:txBody>
          <a:bodyPr wrap="none" lIns="0" tIns="0" rIns="0" bIns="0" rtlCol="0" anchor="t"/>
          <a:lstStyle/>
          <a:p>
            <a:pPr marL="0" indent="0" algn="l">
              <a:lnSpc>
                <a:spcPts val="1850"/>
              </a:lnSpc>
              <a:buNone/>
            </a:pPr>
            <a:r>
              <a:rPr lang="en-US" sz="1150" dirty="0">
                <a:solidFill>
                  <a:srgbClr val="443728"/>
                </a:solidFill>
                <a:latin typeface="Open Sans" pitchFamily="34" charset="0"/>
                <a:ea typeface="Open Sans" pitchFamily="34" charset="-122"/>
                <a:cs typeface="Open Sans" pitchFamily="34" charset="-120"/>
              </a:rPr>
              <a:t>Groups with &gt;90% attendance consistently rank in the top performance tier.</a:t>
            </a:r>
            <a:endParaRPr lang="en-US" sz="1150" dirty="0"/>
          </a:p>
        </p:txBody>
      </p:sp>
      <p:sp>
        <p:nvSpPr>
          <p:cNvPr id="13" name="Shape 9"/>
          <p:cNvSpPr/>
          <p:nvPr/>
        </p:nvSpPr>
        <p:spPr>
          <a:xfrm>
            <a:off x="7389495" y="7554397"/>
            <a:ext cx="6720721" cy="445889"/>
          </a:xfrm>
          <a:prstGeom prst="roundRect">
            <a:avLst>
              <a:gd name="adj" fmla="val 480052"/>
            </a:avLst>
          </a:prstGeom>
          <a:solidFill>
            <a:srgbClr val="EBE2E0"/>
          </a:solidFill>
          <a:ln w="7620">
            <a:solidFill>
              <a:srgbClr val="D1C8C6"/>
            </a:solidFill>
            <a:prstDash val="solid"/>
          </a:ln>
        </p:spPr>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38353" y="7665839"/>
            <a:ext cx="222885" cy="222885"/>
          </a:xfrm>
          <a:prstGeom prst="rect">
            <a:avLst/>
          </a:prstGeom>
        </p:spPr>
      </p:pic>
      <p:sp>
        <p:nvSpPr>
          <p:cNvPr id="15" name="Text 10"/>
          <p:cNvSpPr/>
          <p:nvPr/>
        </p:nvSpPr>
        <p:spPr>
          <a:xfrm>
            <a:off x="7538085" y="8148876"/>
            <a:ext cx="1857970" cy="232291"/>
          </a:xfrm>
          <a:prstGeom prst="rect">
            <a:avLst/>
          </a:prstGeom>
          <a:noFill/>
          <a:ln/>
        </p:spPr>
        <p:txBody>
          <a:bodyPr wrap="none" lIns="0" tIns="0" rIns="0" bIns="0" rtlCol="0" anchor="t"/>
          <a:lstStyle/>
          <a:p>
            <a:pPr marL="0" indent="0" algn="l">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At-Risk Students</a:t>
            </a:r>
            <a:endParaRPr lang="en-US" sz="1450" dirty="0"/>
          </a:p>
        </p:txBody>
      </p:sp>
      <p:sp>
        <p:nvSpPr>
          <p:cNvPr id="16" name="Text 11"/>
          <p:cNvSpPr/>
          <p:nvPr/>
        </p:nvSpPr>
        <p:spPr>
          <a:xfrm>
            <a:off x="7538085" y="8470344"/>
            <a:ext cx="6423541" cy="237649"/>
          </a:xfrm>
          <a:prstGeom prst="rect">
            <a:avLst/>
          </a:prstGeom>
          <a:noFill/>
          <a:ln/>
        </p:spPr>
        <p:txBody>
          <a:bodyPr wrap="none" lIns="0" tIns="0" rIns="0" bIns="0" rtlCol="0" anchor="t"/>
          <a:lstStyle/>
          <a:p>
            <a:pPr marL="0" indent="0" algn="l">
              <a:lnSpc>
                <a:spcPts val="1850"/>
              </a:lnSpc>
              <a:buNone/>
            </a:pPr>
            <a:r>
              <a:rPr lang="en-US" sz="1150" dirty="0">
                <a:solidFill>
                  <a:srgbClr val="443728"/>
                </a:solidFill>
                <a:latin typeface="Open Sans" pitchFamily="34" charset="0"/>
                <a:ea typeface="Open Sans" pitchFamily="34" charset="-122"/>
                <a:cs typeface="Open Sans" pitchFamily="34" charset="-120"/>
              </a:rPr>
              <a:t>Identifying students falling below 70% attendance for early intervention.</a:t>
            </a:r>
            <a:endParaRPr lang="en-US" sz="1150" dirty="0"/>
          </a:p>
        </p:txBody>
      </p:sp>
      <p:pic>
        <p:nvPicPr>
          <p:cNvPr id="17" name="Picture 16">
            <a:extLst>
              <a:ext uri="{FF2B5EF4-FFF2-40B4-BE49-F238E27FC236}">
                <a16:creationId xmlns:a16="http://schemas.microsoft.com/office/drawing/2014/main" id="{4A29CD21-94A7-8621-5460-F40153D48515}"/>
              </a:ext>
            </a:extLst>
          </p:cNvPr>
          <p:cNvPicPr>
            <a:picLocks noChangeAspect="1"/>
          </p:cNvPicPr>
          <p:nvPr/>
        </p:nvPicPr>
        <p:blipFill>
          <a:blip r:embed="rId8"/>
          <a:stretch>
            <a:fillRect/>
          </a:stretch>
        </p:blipFill>
        <p:spPr>
          <a:xfrm>
            <a:off x="11775688" y="7449015"/>
            <a:ext cx="2854711" cy="7805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29590" y="416123"/>
            <a:ext cx="3851434" cy="472916"/>
          </a:xfrm>
          <a:prstGeom prst="rect">
            <a:avLst/>
          </a:prstGeom>
          <a:noFill/>
          <a:ln/>
        </p:spPr>
        <p:txBody>
          <a:bodyPr wrap="none" lIns="0" tIns="0" rIns="0" bIns="0" rtlCol="0" anchor="t"/>
          <a:lstStyle/>
          <a:p>
            <a:pPr marL="0" indent="0" algn="l">
              <a:lnSpc>
                <a:spcPts val="3700"/>
              </a:lnSpc>
              <a:buNone/>
            </a:pPr>
            <a:r>
              <a:rPr lang="en-US" sz="2950" b="1" dirty="0">
                <a:solidFill>
                  <a:srgbClr val="443728"/>
                </a:solidFill>
                <a:latin typeface="Crimson Pro Bold" pitchFamily="34" charset="0"/>
                <a:ea typeface="Crimson Pro Bold" pitchFamily="34" charset="-122"/>
                <a:cs typeface="Crimson Pro Bold" pitchFamily="34" charset="-120"/>
              </a:rPr>
              <a:t>Student-wise Deep Dive</a:t>
            </a:r>
            <a:endParaRPr lang="en-US" sz="2950" dirty="0"/>
          </a:p>
        </p:txBody>
      </p:sp>
      <p:sp>
        <p:nvSpPr>
          <p:cNvPr id="3" name="Text 1"/>
          <p:cNvSpPr/>
          <p:nvPr/>
        </p:nvSpPr>
        <p:spPr>
          <a:xfrm>
            <a:off x="529590" y="949523"/>
            <a:ext cx="2390418" cy="236458"/>
          </a:xfrm>
          <a:prstGeom prst="rect">
            <a:avLst/>
          </a:prstGeom>
          <a:noFill/>
          <a:ln/>
        </p:spPr>
        <p:txBody>
          <a:bodyPr wrap="none" lIns="0" tIns="0" rIns="0" bIns="0" rtlCol="0" anchor="t"/>
          <a:lstStyle/>
          <a:p>
            <a:pPr marL="0" indent="0" algn="l">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Top 5 Performers Comparison</a:t>
            </a:r>
            <a:endParaRPr lang="en-US" sz="1450" dirty="0"/>
          </a:p>
        </p:txBody>
      </p:sp>
      <p:pic>
        <p:nvPicPr>
          <p:cNvPr id="4" name="Image 0" descr="preencoded.png"/>
          <p:cNvPicPr>
            <a:picLocks noChangeAspect="1"/>
          </p:cNvPicPr>
          <p:nvPr/>
        </p:nvPicPr>
        <p:blipFill>
          <a:blip r:embed="rId3"/>
          <a:stretch>
            <a:fillRect/>
          </a:stretch>
        </p:blipFill>
        <p:spPr>
          <a:xfrm>
            <a:off x="529590" y="1412915"/>
            <a:ext cx="13571220" cy="7145774"/>
          </a:xfrm>
          <a:prstGeom prst="rect">
            <a:avLst/>
          </a:prstGeom>
        </p:spPr>
      </p:pic>
      <p:sp>
        <p:nvSpPr>
          <p:cNvPr id="5" name="Shape 2"/>
          <p:cNvSpPr/>
          <p:nvPr/>
        </p:nvSpPr>
        <p:spPr>
          <a:xfrm>
            <a:off x="4372451" y="8558689"/>
            <a:ext cx="151328" cy="151328"/>
          </a:xfrm>
          <a:prstGeom prst="roundRect">
            <a:avLst>
              <a:gd name="adj" fmla="val 12085"/>
            </a:avLst>
          </a:prstGeom>
          <a:solidFill>
            <a:srgbClr val="2F211E"/>
          </a:solidFill>
          <a:ln/>
        </p:spPr>
      </p:sp>
      <p:sp>
        <p:nvSpPr>
          <p:cNvPr id="6" name="Text 3"/>
          <p:cNvSpPr/>
          <p:nvPr/>
        </p:nvSpPr>
        <p:spPr>
          <a:xfrm>
            <a:off x="4584740" y="8558689"/>
            <a:ext cx="366951" cy="151328"/>
          </a:xfrm>
          <a:prstGeom prst="rect">
            <a:avLst/>
          </a:prstGeom>
          <a:noFill/>
          <a:ln/>
        </p:spPr>
        <p:txBody>
          <a:bodyPr wrap="none" lIns="0" tIns="0" rIns="0" bIns="0" rtlCol="0" anchor="t"/>
          <a:lstStyle/>
          <a:p>
            <a:pPr marL="0" indent="0" algn="l">
              <a:lnSpc>
                <a:spcPts val="1150"/>
              </a:lnSpc>
              <a:buNone/>
            </a:pPr>
            <a:r>
              <a:rPr lang="en-US" sz="1150" dirty="0">
                <a:solidFill>
                  <a:srgbClr val="443728"/>
                </a:solidFill>
                <a:latin typeface="Open Sans" pitchFamily="34" charset="0"/>
                <a:ea typeface="Open Sans" pitchFamily="34" charset="-122"/>
                <a:cs typeface="Open Sans" pitchFamily="34" charset="-120"/>
              </a:rPr>
              <a:t>Math</a:t>
            </a:r>
            <a:endParaRPr lang="en-US" sz="1150" dirty="0"/>
          </a:p>
        </p:txBody>
      </p:sp>
      <p:sp>
        <p:nvSpPr>
          <p:cNvPr id="7" name="Shape 4"/>
          <p:cNvSpPr/>
          <p:nvPr/>
        </p:nvSpPr>
        <p:spPr>
          <a:xfrm>
            <a:off x="6958727" y="8558689"/>
            <a:ext cx="151328" cy="151328"/>
          </a:xfrm>
          <a:prstGeom prst="roundRect">
            <a:avLst>
              <a:gd name="adj" fmla="val 12085"/>
            </a:avLst>
          </a:prstGeom>
          <a:solidFill>
            <a:srgbClr val="5C423B"/>
          </a:solidFill>
          <a:ln/>
        </p:spPr>
      </p:sp>
      <p:sp>
        <p:nvSpPr>
          <p:cNvPr id="8" name="Text 5"/>
          <p:cNvSpPr/>
          <p:nvPr/>
        </p:nvSpPr>
        <p:spPr>
          <a:xfrm>
            <a:off x="7171015" y="8558689"/>
            <a:ext cx="500420" cy="151328"/>
          </a:xfrm>
          <a:prstGeom prst="rect">
            <a:avLst/>
          </a:prstGeom>
          <a:noFill/>
          <a:ln/>
        </p:spPr>
        <p:txBody>
          <a:bodyPr wrap="none" lIns="0" tIns="0" rIns="0" bIns="0" rtlCol="0" anchor="t"/>
          <a:lstStyle/>
          <a:p>
            <a:pPr marL="0" indent="0" algn="l">
              <a:lnSpc>
                <a:spcPts val="1150"/>
              </a:lnSpc>
              <a:buNone/>
            </a:pPr>
            <a:r>
              <a:rPr lang="en-US" sz="1150" dirty="0">
                <a:solidFill>
                  <a:srgbClr val="443728"/>
                </a:solidFill>
                <a:latin typeface="Open Sans" pitchFamily="34" charset="0"/>
                <a:ea typeface="Open Sans" pitchFamily="34" charset="-122"/>
                <a:cs typeface="Open Sans" pitchFamily="34" charset="-120"/>
              </a:rPr>
              <a:t>English</a:t>
            </a:r>
            <a:endParaRPr lang="en-US" sz="1150" dirty="0"/>
          </a:p>
        </p:txBody>
      </p:sp>
      <p:sp>
        <p:nvSpPr>
          <p:cNvPr id="9" name="Shape 6"/>
          <p:cNvSpPr/>
          <p:nvPr/>
        </p:nvSpPr>
        <p:spPr>
          <a:xfrm>
            <a:off x="9678591" y="8558689"/>
            <a:ext cx="151328" cy="151328"/>
          </a:xfrm>
          <a:prstGeom prst="roundRect">
            <a:avLst>
              <a:gd name="adj" fmla="val 12085"/>
            </a:avLst>
          </a:prstGeom>
          <a:solidFill>
            <a:srgbClr val="8A6358"/>
          </a:solidFill>
          <a:ln/>
        </p:spPr>
      </p:sp>
      <p:sp>
        <p:nvSpPr>
          <p:cNvPr id="10" name="Text 7"/>
          <p:cNvSpPr/>
          <p:nvPr/>
        </p:nvSpPr>
        <p:spPr>
          <a:xfrm>
            <a:off x="9890879" y="8558689"/>
            <a:ext cx="528995" cy="151328"/>
          </a:xfrm>
          <a:prstGeom prst="rect">
            <a:avLst/>
          </a:prstGeom>
          <a:noFill/>
          <a:ln/>
        </p:spPr>
        <p:txBody>
          <a:bodyPr wrap="none" lIns="0" tIns="0" rIns="0" bIns="0" rtlCol="0" anchor="t"/>
          <a:lstStyle/>
          <a:p>
            <a:pPr marL="0" indent="0" algn="l">
              <a:lnSpc>
                <a:spcPts val="1150"/>
              </a:lnSpc>
              <a:buNone/>
            </a:pPr>
            <a:r>
              <a:rPr lang="en-US" sz="1150" dirty="0">
                <a:solidFill>
                  <a:srgbClr val="443728"/>
                </a:solidFill>
                <a:latin typeface="Open Sans" pitchFamily="34" charset="0"/>
                <a:ea typeface="Open Sans" pitchFamily="34" charset="-122"/>
                <a:cs typeface="Open Sans" pitchFamily="34" charset="-120"/>
              </a:rPr>
              <a:t>Science</a:t>
            </a:r>
            <a:endParaRPr lang="en-US" sz="1150" dirty="0"/>
          </a:p>
        </p:txBody>
      </p:sp>
      <p:sp>
        <p:nvSpPr>
          <p:cNvPr id="11" name="Text 8"/>
          <p:cNvSpPr/>
          <p:nvPr/>
        </p:nvSpPr>
        <p:spPr>
          <a:xfrm>
            <a:off x="529590" y="9182933"/>
            <a:ext cx="13571220" cy="242054"/>
          </a:xfrm>
          <a:prstGeom prst="rect">
            <a:avLst/>
          </a:prstGeom>
          <a:noFill/>
          <a:ln/>
        </p:spPr>
        <p:txBody>
          <a:bodyPr wrap="non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Individual analysis allows educators to understand </a:t>
            </a:r>
            <a:r>
              <a:rPr lang="en-US" sz="1150" b="1" dirty="0">
                <a:solidFill>
                  <a:srgbClr val="443728"/>
                </a:solidFill>
                <a:latin typeface="Open Sans" pitchFamily="34" charset="0"/>
                <a:ea typeface="Open Sans" pitchFamily="34" charset="-122"/>
                <a:cs typeface="Open Sans" pitchFamily="34" charset="-120"/>
              </a:rPr>
              <a:t>subject-specific strengths</a:t>
            </a:r>
            <a:r>
              <a:rPr lang="en-US" sz="1150" dirty="0">
                <a:solidFill>
                  <a:srgbClr val="443728"/>
                </a:solidFill>
                <a:latin typeface="Open Sans" pitchFamily="34" charset="0"/>
                <a:ea typeface="Open Sans" pitchFamily="34" charset="-122"/>
                <a:cs typeface="Open Sans" pitchFamily="34" charset="-120"/>
              </a:rPr>
              <a:t> and weaknesses for the highest-achieving cohort.</a:t>
            </a:r>
            <a:endParaRPr lang="en-US" sz="1150" dirty="0"/>
          </a:p>
        </p:txBody>
      </p:sp>
      <p:pic>
        <p:nvPicPr>
          <p:cNvPr id="12" name="Picture 11">
            <a:extLst>
              <a:ext uri="{FF2B5EF4-FFF2-40B4-BE49-F238E27FC236}">
                <a16:creationId xmlns:a16="http://schemas.microsoft.com/office/drawing/2014/main" id="{3369B443-1A2E-55A8-5242-8F96E612F059}"/>
              </a:ext>
            </a:extLst>
          </p:cNvPr>
          <p:cNvPicPr>
            <a:picLocks noChangeAspect="1"/>
          </p:cNvPicPr>
          <p:nvPr/>
        </p:nvPicPr>
        <p:blipFill>
          <a:blip r:embed="rId4"/>
          <a:stretch>
            <a:fillRect/>
          </a:stretch>
        </p:blipFill>
        <p:spPr>
          <a:xfrm>
            <a:off x="13336859" y="7805854"/>
            <a:ext cx="1293539" cy="4237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560</Words>
  <Application>Microsoft Office PowerPoint</Application>
  <PresentationFormat>Custom</PresentationFormat>
  <Paragraphs>92</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Crimson Pro Bold</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Junaid Ashraf</cp:lastModifiedBy>
  <cp:revision>2</cp:revision>
  <dcterms:created xsi:type="dcterms:W3CDTF">2025-12-24T05:31:29Z</dcterms:created>
  <dcterms:modified xsi:type="dcterms:W3CDTF">2025-12-24T07:34:34Z</dcterms:modified>
</cp:coreProperties>
</file>